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 id="2147483683" r:id="rId7"/>
    <p:sldMasterId id="2147483697" r:id="rId8"/>
  </p:sldMasterIdLst>
  <p:notesMasterIdLst>
    <p:notesMasterId r:id="rId30"/>
  </p:notesMasterIdLst>
  <p:sldIdLst>
    <p:sldId id="356" r:id="rId9"/>
    <p:sldId id="358" r:id="rId10"/>
    <p:sldId id="262" r:id="rId11"/>
    <p:sldId id="383" r:id="rId12"/>
    <p:sldId id="4208" r:id="rId13"/>
    <p:sldId id="4192" r:id="rId14"/>
    <p:sldId id="4335" r:id="rId15"/>
    <p:sldId id="4398" r:id="rId16"/>
    <p:sldId id="4222" r:id="rId17"/>
    <p:sldId id="4179" r:id="rId18"/>
    <p:sldId id="4164" r:id="rId19"/>
    <p:sldId id="4186" r:id="rId20"/>
    <p:sldId id="359" r:id="rId21"/>
    <p:sldId id="360" r:id="rId22"/>
    <p:sldId id="361" r:id="rId23"/>
    <p:sldId id="362" r:id="rId24"/>
    <p:sldId id="367" r:id="rId25"/>
    <p:sldId id="375" r:id="rId26"/>
    <p:sldId id="363" r:id="rId27"/>
    <p:sldId id="365" r:id="rId28"/>
    <p:sldId id="36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58FB0C-4EBE-8396-CC12-7B0BE9B3010D}" name="Carrie Thomson" initials="CT" userId="S::carrie.thomson6@nes.scot.nhs.uk::0ca95bf7-7462-458c-a983-0a1017912cd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C1804-A5BD-0446-A351-E18319B31C05}" v="9" dt="2023-08-15T12:29:13.270"/>
    <p1510:client id="{D92C14DD-BA8B-4AC6-B245-8AD48998BB43}" v="84" dt="2023-08-15T12:43:03.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Master" Target="slideMasters/slideMaster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91510-CBED-484D-BF4B-33FF8EFF6856}" type="doc">
      <dgm:prSet loTypeId="urn:microsoft.com/office/officeart/2005/8/layout/chart3" loCatId="cycle" qsTypeId="urn:microsoft.com/office/officeart/2005/8/quickstyle/simple1" qsCatId="simple" csTypeId="urn:microsoft.com/office/officeart/2005/8/colors/accent1_2" csCatId="accent1" phldr="1"/>
      <dgm:spPr/>
    </dgm:pt>
    <dgm:pt modelId="{6C9B5718-3E63-4151-B2AE-1AE40E072EC4}">
      <dgm:prSet phldrT="[Text]" custT="1"/>
      <dgm:spPr>
        <a:solidFill>
          <a:schemeClr val="accent1">
            <a:lumMod val="60000"/>
            <a:lumOff val="40000"/>
          </a:schemeClr>
        </a:solidFill>
        <a:ln>
          <a:noFill/>
        </a:ln>
      </dgm:spPr>
      <dgm:t>
        <a:bodyPr/>
        <a:lstStyle/>
        <a:p>
          <a:r>
            <a:rPr lang="en-GB" sz="1100" b="1">
              <a:solidFill>
                <a:srgbClr val="002060"/>
              </a:solidFill>
              <a:latin typeface="Arial" panose="020B0604020202020204" pitchFamily="34" charset="0"/>
              <a:cs typeface="Arial" panose="020B0604020202020204" pitchFamily="34" charset="0"/>
            </a:rPr>
            <a:t>Test Beds</a:t>
          </a:r>
          <a:endParaRPr lang="en-US" sz="1100" b="1">
            <a:solidFill>
              <a:srgbClr val="002060"/>
            </a:solidFill>
            <a:latin typeface="Arial" panose="020B0604020202020204" pitchFamily="34" charset="0"/>
            <a:cs typeface="Arial" panose="020B0604020202020204" pitchFamily="34" charset="0"/>
          </a:endParaRPr>
        </a:p>
      </dgm:t>
    </dgm:pt>
    <dgm:pt modelId="{9923F734-D482-4AB1-A3C1-E63B6E321554}" type="parTrans" cxnId="{A9997EA7-FEBD-4E0D-9A2F-1AB67FC13CA6}">
      <dgm:prSet/>
      <dgm:spPr/>
      <dgm:t>
        <a:bodyPr/>
        <a:lstStyle/>
        <a:p>
          <a:endParaRPr lang="en-US" sz="1100" b="1">
            <a:solidFill>
              <a:srgbClr val="002060"/>
            </a:solidFill>
            <a:latin typeface="+mn-lt"/>
          </a:endParaRPr>
        </a:p>
      </dgm:t>
    </dgm:pt>
    <dgm:pt modelId="{2E1A5904-5BE6-4DE0-A558-359901538D04}" type="sibTrans" cxnId="{A9997EA7-FEBD-4E0D-9A2F-1AB67FC13CA6}">
      <dgm:prSet/>
      <dgm:spPr/>
      <dgm:t>
        <a:bodyPr/>
        <a:lstStyle/>
        <a:p>
          <a:endParaRPr lang="en-US" sz="1100" b="1">
            <a:solidFill>
              <a:srgbClr val="002060"/>
            </a:solidFill>
            <a:latin typeface="+mn-lt"/>
          </a:endParaRPr>
        </a:p>
      </dgm:t>
    </dgm:pt>
    <dgm:pt modelId="{44D23483-79FC-4085-9E0C-B307B545158C}">
      <dgm:prSet phldrT="[Text]" custT="1"/>
      <dgm:spPr>
        <a:solidFill>
          <a:srgbClr val="99CCFF"/>
        </a:solidFill>
        <a:ln>
          <a:noFill/>
        </a:ln>
      </dgm:spPr>
      <dgm:t>
        <a:bodyPr/>
        <a:lstStyle/>
        <a:p>
          <a:r>
            <a:rPr lang="en-GB" sz="1100" b="1">
              <a:solidFill>
                <a:srgbClr val="002060"/>
              </a:solidFill>
              <a:latin typeface="Arial" panose="020B0604020202020204" pitchFamily="34" charset="0"/>
              <a:cs typeface="Arial" panose="020B0604020202020204" pitchFamily="34" charset="0"/>
            </a:rPr>
            <a:t>Scottish Government Care and Wellbeing Programme</a:t>
          </a:r>
          <a:endParaRPr lang="en-US" sz="1100" b="1">
            <a:solidFill>
              <a:srgbClr val="002060"/>
            </a:solidFill>
            <a:latin typeface="Arial" panose="020B0604020202020204" pitchFamily="34" charset="0"/>
            <a:cs typeface="Arial" panose="020B0604020202020204" pitchFamily="34" charset="0"/>
          </a:endParaRPr>
        </a:p>
      </dgm:t>
    </dgm:pt>
    <dgm:pt modelId="{DE122673-4393-4AED-8CB4-1105E258D521}" type="parTrans" cxnId="{E7D233FD-B038-4305-914A-FA0CF9A0FFDE}">
      <dgm:prSet/>
      <dgm:spPr/>
      <dgm:t>
        <a:bodyPr/>
        <a:lstStyle/>
        <a:p>
          <a:endParaRPr lang="en-US" sz="1100" b="1">
            <a:solidFill>
              <a:srgbClr val="002060"/>
            </a:solidFill>
            <a:latin typeface="+mn-lt"/>
          </a:endParaRPr>
        </a:p>
      </dgm:t>
    </dgm:pt>
    <dgm:pt modelId="{E72844C0-3D0E-441B-AE8C-C877DBF67BA1}" type="sibTrans" cxnId="{E7D233FD-B038-4305-914A-FA0CF9A0FFDE}">
      <dgm:prSet/>
      <dgm:spPr/>
      <dgm:t>
        <a:bodyPr/>
        <a:lstStyle/>
        <a:p>
          <a:endParaRPr lang="en-US" sz="1100" b="1">
            <a:solidFill>
              <a:srgbClr val="002060"/>
            </a:solidFill>
            <a:latin typeface="+mn-lt"/>
          </a:endParaRPr>
        </a:p>
      </dgm:t>
    </dgm:pt>
    <dgm:pt modelId="{CBE780B2-BFEA-4AF8-9056-C1FAF11D8A05}">
      <dgm:prSet phldrT="[Text]" custT="1"/>
      <dgm:spPr>
        <a:solidFill>
          <a:schemeClr val="accent1">
            <a:lumMod val="20000"/>
            <a:lumOff val="80000"/>
          </a:schemeClr>
        </a:solidFill>
        <a:ln>
          <a:noFill/>
        </a:ln>
      </dgm:spPr>
      <dgm:t>
        <a:bodyPr/>
        <a:lstStyle/>
        <a:p>
          <a:r>
            <a:rPr lang="en-GB" sz="1100" b="1">
              <a:solidFill>
                <a:srgbClr val="002060"/>
              </a:solidFill>
              <a:latin typeface="Arial" panose="020B0604020202020204" pitchFamily="34" charset="0"/>
              <a:cs typeface="Arial" panose="020B0604020202020204" pitchFamily="34" charset="0"/>
            </a:rPr>
            <a:t>Life Science Industry Leadership Group</a:t>
          </a:r>
          <a:endParaRPr lang="en-US" sz="1100" b="1">
            <a:solidFill>
              <a:srgbClr val="002060"/>
            </a:solidFill>
            <a:latin typeface="Arial" panose="020B0604020202020204" pitchFamily="34" charset="0"/>
            <a:cs typeface="Arial" panose="020B0604020202020204" pitchFamily="34" charset="0"/>
          </a:endParaRPr>
        </a:p>
      </dgm:t>
    </dgm:pt>
    <dgm:pt modelId="{D9C87497-A728-4953-BBC9-88273AC2851C}" type="parTrans" cxnId="{50A4E5A7-C752-4FAB-8B31-A7D275F93281}">
      <dgm:prSet/>
      <dgm:spPr/>
      <dgm:t>
        <a:bodyPr/>
        <a:lstStyle/>
        <a:p>
          <a:endParaRPr lang="en-US" sz="1100" b="1">
            <a:solidFill>
              <a:srgbClr val="002060"/>
            </a:solidFill>
            <a:latin typeface="+mn-lt"/>
          </a:endParaRPr>
        </a:p>
      </dgm:t>
    </dgm:pt>
    <dgm:pt modelId="{5A0B4811-75C7-4BAF-8E15-41ED1075B4CA}" type="sibTrans" cxnId="{50A4E5A7-C752-4FAB-8B31-A7D275F93281}">
      <dgm:prSet/>
      <dgm:spPr/>
      <dgm:t>
        <a:bodyPr/>
        <a:lstStyle/>
        <a:p>
          <a:endParaRPr lang="en-US" sz="1100" b="1">
            <a:solidFill>
              <a:srgbClr val="002060"/>
            </a:solidFill>
            <a:latin typeface="+mn-lt"/>
          </a:endParaRPr>
        </a:p>
      </dgm:t>
    </dgm:pt>
    <dgm:pt modelId="{E41C68E1-61AD-473B-AA9D-76D58F5F5160}">
      <dgm:prSet phldrT="[Text]" custT="1"/>
      <dgm:spPr>
        <a:solidFill>
          <a:schemeClr val="accent1">
            <a:lumMod val="40000"/>
            <a:lumOff val="60000"/>
          </a:schemeClr>
        </a:solidFill>
        <a:ln>
          <a:noFill/>
        </a:ln>
      </dgm:spPr>
      <dgm:t>
        <a:bodyPr/>
        <a:lstStyle/>
        <a:p>
          <a:r>
            <a:rPr lang="en-US" sz="1100" b="1">
              <a:solidFill>
                <a:srgbClr val="002060"/>
              </a:solidFill>
              <a:latin typeface="Arial" panose="020B0604020202020204" pitchFamily="34" charset="0"/>
              <a:cs typeface="Arial" panose="020B0604020202020204" pitchFamily="34" charset="0"/>
            </a:rPr>
            <a:t>UK and Scottish Innovation Agencies</a:t>
          </a:r>
        </a:p>
      </dgm:t>
    </dgm:pt>
    <dgm:pt modelId="{1562ECF5-1AE7-46F4-8409-C2B80F8897F9}" type="parTrans" cxnId="{FC144CFD-0A60-4A71-A6BA-5907A17A4A3C}">
      <dgm:prSet/>
      <dgm:spPr/>
      <dgm:t>
        <a:bodyPr/>
        <a:lstStyle/>
        <a:p>
          <a:endParaRPr lang="en-US" sz="1100" b="1">
            <a:solidFill>
              <a:srgbClr val="002060"/>
            </a:solidFill>
            <a:latin typeface="+mn-lt"/>
          </a:endParaRPr>
        </a:p>
      </dgm:t>
    </dgm:pt>
    <dgm:pt modelId="{B6BF41B7-01D2-462D-B922-170D0B860BE1}" type="sibTrans" cxnId="{FC144CFD-0A60-4A71-A6BA-5907A17A4A3C}">
      <dgm:prSet/>
      <dgm:spPr/>
      <dgm:t>
        <a:bodyPr/>
        <a:lstStyle/>
        <a:p>
          <a:endParaRPr lang="en-US" sz="1100" b="1">
            <a:solidFill>
              <a:srgbClr val="002060"/>
            </a:solidFill>
            <a:latin typeface="+mn-lt"/>
          </a:endParaRPr>
        </a:p>
      </dgm:t>
    </dgm:pt>
    <dgm:pt modelId="{9230BE30-DE4A-4F8A-8DE6-475076A80DA8}">
      <dgm:prSet phldrT="[Text]" custT="1"/>
      <dgm:spPr>
        <a:solidFill>
          <a:schemeClr val="accent5">
            <a:lumMod val="40000"/>
            <a:lumOff val="60000"/>
          </a:schemeClr>
        </a:solidFill>
        <a:ln>
          <a:noFill/>
        </a:ln>
      </dgm:spPr>
      <dgm:t>
        <a:bodyPr/>
        <a:lstStyle/>
        <a:p>
          <a:r>
            <a:rPr lang="en-US" sz="1100" b="1">
              <a:solidFill>
                <a:srgbClr val="002060"/>
              </a:solidFill>
              <a:latin typeface="Arial" panose="020B0604020202020204" pitchFamily="34" charset="0"/>
              <a:cs typeface="Arial" panose="020B0604020202020204" pitchFamily="34" charset="0"/>
            </a:rPr>
            <a:t>Artificial Intelligence</a:t>
          </a:r>
        </a:p>
      </dgm:t>
    </dgm:pt>
    <dgm:pt modelId="{CF4253C9-8287-4C15-9230-02FE3A8A9863}" type="parTrans" cxnId="{D3D695DF-8913-467E-804F-3497BD2B39F8}">
      <dgm:prSet/>
      <dgm:spPr/>
      <dgm:t>
        <a:bodyPr/>
        <a:lstStyle/>
        <a:p>
          <a:endParaRPr lang="en-US" sz="1100" b="1">
            <a:solidFill>
              <a:srgbClr val="002060"/>
            </a:solidFill>
            <a:latin typeface="+mn-lt"/>
          </a:endParaRPr>
        </a:p>
      </dgm:t>
    </dgm:pt>
    <dgm:pt modelId="{8DF86341-767E-4DC3-99D7-1AE244787BE6}" type="sibTrans" cxnId="{D3D695DF-8913-467E-804F-3497BD2B39F8}">
      <dgm:prSet/>
      <dgm:spPr/>
      <dgm:t>
        <a:bodyPr/>
        <a:lstStyle/>
        <a:p>
          <a:endParaRPr lang="en-US" sz="1100" b="1">
            <a:solidFill>
              <a:srgbClr val="002060"/>
            </a:solidFill>
            <a:latin typeface="+mn-lt"/>
          </a:endParaRPr>
        </a:p>
      </dgm:t>
    </dgm:pt>
    <dgm:pt modelId="{EA19FE4F-92D4-4478-BEEF-8D589061EAED}" type="pres">
      <dgm:prSet presAssocID="{B9E91510-CBED-484D-BF4B-33FF8EFF6856}" presName="compositeShape" presStyleCnt="0">
        <dgm:presLayoutVars>
          <dgm:chMax val="7"/>
          <dgm:dir/>
          <dgm:resizeHandles val="exact"/>
        </dgm:presLayoutVars>
      </dgm:prSet>
      <dgm:spPr/>
    </dgm:pt>
    <dgm:pt modelId="{860177AB-7E32-4409-9D8F-473932EB50BD}" type="pres">
      <dgm:prSet presAssocID="{B9E91510-CBED-484D-BF4B-33FF8EFF6856}" presName="wedge1" presStyleLbl="node1" presStyleIdx="0" presStyleCnt="5" custLinFactNeighborX="-3431" custLinFactNeighborY="4966"/>
      <dgm:spPr/>
    </dgm:pt>
    <dgm:pt modelId="{38E9998E-B3F5-4E92-A71D-F9BA2F52EA25}" type="pres">
      <dgm:prSet presAssocID="{B9E91510-CBED-484D-BF4B-33FF8EFF6856}" presName="wedge1Tx" presStyleLbl="node1" presStyleIdx="0" presStyleCnt="5">
        <dgm:presLayoutVars>
          <dgm:chMax val="0"/>
          <dgm:chPref val="0"/>
          <dgm:bulletEnabled val="1"/>
        </dgm:presLayoutVars>
      </dgm:prSet>
      <dgm:spPr/>
    </dgm:pt>
    <dgm:pt modelId="{1476B3F0-0546-4500-B950-D32550653E4E}" type="pres">
      <dgm:prSet presAssocID="{B9E91510-CBED-484D-BF4B-33FF8EFF6856}" presName="wedge2" presStyleLbl="node1" presStyleIdx="1" presStyleCnt="5" custLinFactNeighborX="-115"/>
      <dgm:spPr/>
    </dgm:pt>
    <dgm:pt modelId="{0C956DBA-EB8A-4605-8329-F2C6F845FB07}" type="pres">
      <dgm:prSet presAssocID="{B9E91510-CBED-484D-BF4B-33FF8EFF6856}" presName="wedge2Tx" presStyleLbl="node1" presStyleIdx="1" presStyleCnt="5">
        <dgm:presLayoutVars>
          <dgm:chMax val="0"/>
          <dgm:chPref val="0"/>
          <dgm:bulletEnabled val="1"/>
        </dgm:presLayoutVars>
      </dgm:prSet>
      <dgm:spPr/>
    </dgm:pt>
    <dgm:pt modelId="{6320FF8B-2AE1-4955-9CBF-0635259FBBB3}" type="pres">
      <dgm:prSet presAssocID="{B9E91510-CBED-484D-BF4B-33FF8EFF6856}" presName="wedge3" presStyleLbl="node1" presStyleIdx="2" presStyleCnt="5" custLinFactNeighborX="-115" custLinFactNeighborY="22"/>
      <dgm:spPr/>
    </dgm:pt>
    <dgm:pt modelId="{929369B9-3E57-463F-AE26-742F26BFBD00}" type="pres">
      <dgm:prSet presAssocID="{B9E91510-CBED-484D-BF4B-33FF8EFF6856}" presName="wedge3Tx" presStyleLbl="node1" presStyleIdx="2" presStyleCnt="5">
        <dgm:presLayoutVars>
          <dgm:chMax val="0"/>
          <dgm:chPref val="0"/>
          <dgm:bulletEnabled val="1"/>
        </dgm:presLayoutVars>
      </dgm:prSet>
      <dgm:spPr/>
    </dgm:pt>
    <dgm:pt modelId="{2C6C76AA-7389-4F9C-AB55-4C14DB259A86}" type="pres">
      <dgm:prSet presAssocID="{B9E91510-CBED-484D-BF4B-33FF8EFF6856}" presName="wedge4" presStyleLbl="node1" presStyleIdx="3" presStyleCnt="5" custLinFactNeighborX="-143" custLinFactNeighborY="71"/>
      <dgm:spPr/>
    </dgm:pt>
    <dgm:pt modelId="{02CEF519-788B-4DF6-9170-62686E63E661}" type="pres">
      <dgm:prSet presAssocID="{B9E91510-CBED-484D-BF4B-33FF8EFF6856}" presName="wedge4Tx" presStyleLbl="node1" presStyleIdx="3" presStyleCnt="5">
        <dgm:presLayoutVars>
          <dgm:chMax val="0"/>
          <dgm:chPref val="0"/>
          <dgm:bulletEnabled val="1"/>
        </dgm:presLayoutVars>
      </dgm:prSet>
      <dgm:spPr/>
    </dgm:pt>
    <dgm:pt modelId="{D2DEDC55-0883-44F8-BA9F-91215874E60C}" type="pres">
      <dgm:prSet presAssocID="{B9E91510-CBED-484D-BF4B-33FF8EFF6856}" presName="wedge5" presStyleLbl="node1" presStyleIdx="4" presStyleCnt="5" custLinFactNeighborX="199" custLinFactNeighborY="199"/>
      <dgm:spPr/>
    </dgm:pt>
    <dgm:pt modelId="{741F1005-7469-4A10-B27F-2C2BB08077F0}" type="pres">
      <dgm:prSet presAssocID="{B9E91510-CBED-484D-BF4B-33FF8EFF6856}" presName="wedge5Tx" presStyleLbl="node1" presStyleIdx="4" presStyleCnt="5">
        <dgm:presLayoutVars>
          <dgm:chMax val="0"/>
          <dgm:chPref val="0"/>
          <dgm:bulletEnabled val="1"/>
        </dgm:presLayoutVars>
      </dgm:prSet>
      <dgm:spPr/>
    </dgm:pt>
  </dgm:ptLst>
  <dgm:cxnLst>
    <dgm:cxn modelId="{C3EB6306-46C4-4A65-B780-10AE0D6F06D2}" type="presOf" srcId="{6C9B5718-3E63-4151-B2AE-1AE40E072EC4}" destId="{38E9998E-B3F5-4E92-A71D-F9BA2F52EA25}" srcOrd="1" destOrd="0" presId="urn:microsoft.com/office/officeart/2005/8/layout/chart3"/>
    <dgm:cxn modelId="{2BBAF607-84E2-46B3-9F91-C882448BA00E}" type="presOf" srcId="{44D23483-79FC-4085-9E0C-B307B545158C}" destId="{02CEF519-788B-4DF6-9170-62686E63E661}" srcOrd="1" destOrd="0" presId="urn:microsoft.com/office/officeart/2005/8/layout/chart3"/>
    <dgm:cxn modelId="{2F86660D-5BA9-4080-8D65-02D3B1313801}" type="presOf" srcId="{9230BE30-DE4A-4F8A-8DE6-475076A80DA8}" destId="{6320FF8B-2AE1-4955-9CBF-0635259FBBB3}" srcOrd="0" destOrd="0" presId="urn:microsoft.com/office/officeart/2005/8/layout/chart3"/>
    <dgm:cxn modelId="{50F42146-9821-4D75-834D-60264E0517D3}" type="presOf" srcId="{B9E91510-CBED-484D-BF4B-33FF8EFF6856}" destId="{EA19FE4F-92D4-4478-BEEF-8D589061EAED}" srcOrd="0" destOrd="0" presId="urn:microsoft.com/office/officeart/2005/8/layout/chart3"/>
    <dgm:cxn modelId="{ADD27C54-125E-4EC8-AB32-4DF83EE1F6BD}" type="presOf" srcId="{9230BE30-DE4A-4F8A-8DE6-475076A80DA8}" destId="{929369B9-3E57-463F-AE26-742F26BFBD00}" srcOrd="1" destOrd="0" presId="urn:microsoft.com/office/officeart/2005/8/layout/chart3"/>
    <dgm:cxn modelId="{F696ED54-53A2-48A0-8069-601B1D50B608}" type="presOf" srcId="{CBE780B2-BFEA-4AF8-9056-C1FAF11D8A05}" destId="{741F1005-7469-4A10-B27F-2C2BB08077F0}" srcOrd="1" destOrd="0" presId="urn:microsoft.com/office/officeart/2005/8/layout/chart3"/>
    <dgm:cxn modelId="{225CCA78-F72C-488F-BCF0-0469F5D53B3E}" type="presOf" srcId="{6C9B5718-3E63-4151-B2AE-1AE40E072EC4}" destId="{860177AB-7E32-4409-9D8F-473932EB50BD}" srcOrd="0" destOrd="0" presId="urn:microsoft.com/office/officeart/2005/8/layout/chart3"/>
    <dgm:cxn modelId="{35485A8B-A3C7-4ACF-B7BA-7EB8B9E42AB6}" type="presOf" srcId="{44D23483-79FC-4085-9E0C-B307B545158C}" destId="{2C6C76AA-7389-4F9C-AB55-4C14DB259A86}" srcOrd="0" destOrd="0" presId="urn:microsoft.com/office/officeart/2005/8/layout/chart3"/>
    <dgm:cxn modelId="{A9997EA7-FEBD-4E0D-9A2F-1AB67FC13CA6}" srcId="{B9E91510-CBED-484D-BF4B-33FF8EFF6856}" destId="{6C9B5718-3E63-4151-B2AE-1AE40E072EC4}" srcOrd="0" destOrd="0" parTransId="{9923F734-D482-4AB1-A3C1-E63B6E321554}" sibTransId="{2E1A5904-5BE6-4DE0-A558-359901538D04}"/>
    <dgm:cxn modelId="{50A4E5A7-C752-4FAB-8B31-A7D275F93281}" srcId="{B9E91510-CBED-484D-BF4B-33FF8EFF6856}" destId="{CBE780B2-BFEA-4AF8-9056-C1FAF11D8A05}" srcOrd="4" destOrd="0" parTransId="{D9C87497-A728-4953-BBC9-88273AC2851C}" sibTransId="{5A0B4811-75C7-4BAF-8E15-41ED1075B4CA}"/>
    <dgm:cxn modelId="{8CD89AB2-E657-4336-9DB5-4A0A03F3E2E6}" type="presOf" srcId="{E41C68E1-61AD-473B-AA9D-76D58F5F5160}" destId="{1476B3F0-0546-4500-B950-D32550653E4E}" srcOrd="0" destOrd="0" presId="urn:microsoft.com/office/officeart/2005/8/layout/chart3"/>
    <dgm:cxn modelId="{D3D695DF-8913-467E-804F-3497BD2B39F8}" srcId="{B9E91510-CBED-484D-BF4B-33FF8EFF6856}" destId="{9230BE30-DE4A-4F8A-8DE6-475076A80DA8}" srcOrd="2" destOrd="0" parTransId="{CF4253C9-8287-4C15-9230-02FE3A8A9863}" sibTransId="{8DF86341-767E-4DC3-99D7-1AE244787BE6}"/>
    <dgm:cxn modelId="{54DAE2DF-D7ED-452B-BF6D-D1C5C20E8129}" type="presOf" srcId="{CBE780B2-BFEA-4AF8-9056-C1FAF11D8A05}" destId="{D2DEDC55-0883-44F8-BA9F-91215874E60C}" srcOrd="0" destOrd="0" presId="urn:microsoft.com/office/officeart/2005/8/layout/chart3"/>
    <dgm:cxn modelId="{E7D233FD-B038-4305-914A-FA0CF9A0FFDE}" srcId="{B9E91510-CBED-484D-BF4B-33FF8EFF6856}" destId="{44D23483-79FC-4085-9E0C-B307B545158C}" srcOrd="3" destOrd="0" parTransId="{DE122673-4393-4AED-8CB4-1105E258D521}" sibTransId="{E72844C0-3D0E-441B-AE8C-C877DBF67BA1}"/>
    <dgm:cxn modelId="{FC144CFD-0A60-4A71-A6BA-5907A17A4A3C}" srcId="{B9E91510-CBED-484D-BF4B-33FF8EFF6856}" destId="{E41C68E1-61AD-473B-AA9D-76D58F5F5160}" srcOrd="1" destOrd="0" parTransId="{1562ECF5-1AE7-46F4-8409-C2B80F8897F9}" sibTransId="{B6BF41B7-01D2-462D-B922-170D0B860BE1}"/>
    <dgm:cxn modelId="{64F609FF-6C9C-4D9B-8EB2-7D70A6DFE84C}" type="presOf" srcId="{E41C68E1-61AD-473B-AA9D-76D58F5F5160}" destId="{0C956DBA-EB8A-4605-8329-F2C6F845FB07}" srcOrd="1" destOrd="0" presId="urn:microsoft.com/office/officeart/2005/8/layout/chart3"/>
    <dgm:cxn modelId="{918FE58C-3ECC-48EF-83A7-077B1CF3D628}" type="presParOf" srcId="{EA19FE4F-92D4-4478-BEEF-8D589061EAED}" destId="{860177AB-7E32-4409-9D8F-473932EB50BD}" srcOrd="0" destOrd="0" presId="urn:microsoft.com/office/officeart/2005/8/layout/chart3"/>
    <dgm:cxn modelId="{9727586C-6EEF-4A56-A133-C0FB3AF34413}" type="presParOf" srcId="{EA19FE4F-92D4-4478-BEEF-8D589061EAED}" destId="{38E9998E-B3F5-4E92-A71D-F9BA2F52EA25}" srcOrd="1" destOrd="0" presId="urn:microsoft.com/office/officeart/2005/8/layout/chart3"/>
    <dgm:cxn modelId="{76A38492-FE28-45F2-B1CF-751E7FA6197C}" type="presParOf" srcId="{EA19FE4F-92D4-4478-BEEF-8D589061EAED}" destId="{1476B3F0-0546-4500-B950-D32550653E4E}" srcOrd="2" destOrd="0" presId="urn:microsoft.com/office/officeart/2005/8/layout/chart3"/>
    <dgm:cxn modelId="{B99124D9-50AA-4100-9886-C2E0148062C0}" type="presParOf" srcId="{EA19FE4F-92D4-4478-BEEF-8D589061EAED}" destId="{0C956DBA-EB8A-4605-8329-F2C6F845FB07}" srcOrd="3" destOrd="0" presId="urn:microsoft.com/office/officeart/2005/8/layout/chart3"/>
    <dgm:cxn modelId="{9AC02188-7D00-47CF-997B-B7400AE7A6A2}" type="presParOf" srcId="{EA19FE4F-92D4-4478-BEEF-8D589061EAED}" destId="{6320FF8B-2AE1-4955-9CBF-0635259FBBB3}" srcOrd="4" destOrd="0" presId="urn:microsoft.com/office/officeart/2005/8/layout/chart3"/>
    <dgm:cxn modelId="{817EBAE4-403C-4D08-8AE9-A2A316669FA0}" type="presParOf" srcId="{EA19FE4F-92D4-4478-BEEF-8D589061EAED}" destId="{929369B9-3E57-463F-AE26-742F26BFBD00}" srcOrd="5" destOrd="0" presId="urn:microsoft.com/office/officeart/2005/8/layout/chart3"/>
    <dgm:cxn modelId="{262CF245-9F2C-4937-8BF2-4282C005EFF1}" type="presParOf" srcId="{EA19FE4F-92D4-4478-BEEF-8D589061EAED}" destId="{2C6C76AA-7389-4F9C-AB55-4C14DB259A86}" srcOrd="6" destOrd="0" presId="urn:microsoft.com/office/officeart/2005/8/layout/chart3"/>
    <dgm:cxn modelId="{F5B9B600-BD89-4198-9882-2B5ED6F86868}" type="presParOf" srcId="{EA19FE4F-92D4-4478-BEEF-8D589061EAED}" destId="{02CEF519-788B-4DF6-9170-62686E63E661}" srcOrd="7" destOrd="0" presId="urn:microsoft.com/office/officeart/2005/8/layout/chart3"/>
    <dgm:cxn modelId="{C454F734-D68E-4885-8543-71E8BC864A8A}" type="presParOf" srcId="{EA19FE4F-92D4-4478-BEEF-8D589061EAED}" destId="{D2DEDC55-0883-44F8-BA9F-91215874E60C}" srcOrd="8" destOrd="0" presId="urn:microsoft.com/office/officeart/2005/8/layout/chart3"/>
    <dgm:cxn modelId="{50245180-03DA-4B3B-AB80-029D36D0805E}" type="presParOf" srcId="{EA19FE4F-92D4-4478-BEEF-8D589061EAED}" destId="{741F1005-7469-4A10-B27F-2C2BB08077F0}"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51FDD-E7DE-3D43-A8D2-BC4AAC54B309}" type="doc">
      <dgm:prSet loTypeId="urn:microsoft.com/office/officeart/2005/8/layout/hChevron3" loCatId="" qsTypeId="urn:microsoft.com/office/officeart/2005/8/quickstyle/simple1" qsCatId="simple" csTypeId="urn:microsoft.com/office/officeart/2005/8/colors/colorful1" csCatId="colorful" phldr="1"/>
      <dgm:spPr/>
    </dgm:pt>
    <dgm:pt modelId="{DC4E7DD4-9609-2647-B48C-8A1229F16F12}">
      <dgm:prSet phldrT="[Text]"/>
      <dgm:spPr/>
      <dgm:t>
        <a:bodyPr/>
        <a:lstStyle/>
        <a:p>
          <a:r>
            <a:rPr lang="en-GB"/>
            <a:t>Technical Readiness</a:t>
          </a:r>
          <a:br>
            <a:rPr lang="en-GB"/>
          </a:br>
          <a:r>
            <a:rPr lang="en-GB"/>
            <a:t>TRL 3-6</a:t>
          </a:r>
        </a:p>
      </dgm:t>
    </dgm:pt>
    <dgm:pt modelId="{D6EE0947-D6BA-AB4B-9C31-CA5D070C511A}" type="parTrans" cxnId="{C689E87F-9744-AC4D-B108-1EAB756FC41C}">
      <dgm:prSet/>
      <dgm:spPr/>
      <dgm:t>
        <a:bodyPr/>
        <a:lstStyle/>
        <a:p>
          <a:endParaRPr lang="en-GB"/>
        </a:p>
      </dgm:t>
    </dgm:pt>
    <dgm:pt modelId="{4A3129CA-E07A-EF42-8B0E-56FA0D1AD86D}" type="sibTrans" cxnId="{C689E87F-9744-AC4D-B108-1EAB756FC41C}">
      <dgm:prSet/>
      <dgm:spPr/>
      <dgm:t>
        <a:bodyPr/>
        <a:lstStyle/>
        <a:p>
          <a:endParaRPr lang="en-GB"/>
        </a:p>
      </dgm:t>
    </dgm:pt>
    <dgm:pt modelId="{3F50B984-F8B8-484A-96B5-D0D76E90407F}">
      <dgm:prSet phldrT="[Text]"/>
      <dgm:spPr/>
      <dgm:t>
        <a:bodyPr/>
        <a:lstStyle/>
        <a:p>
          <a:r>
            <a:rPr lang="en-GB"/>
            <a:t>Technical Readiness</a:t>
          </a:r>
          <a:br>
            <a:rPr lang="en-GB"/>
          </a:br>
          <a:r>
            <a:rPr lang="en-GB"/>
            <a:t>TRL 6-9</a:t>
          </a:r>
        </a:p>
      </dgm:t>
    </dgm:pt>
    <dgm:pt modelId="{5AF9A913-E3B7-0B40-8920-ECBAB9F343C0}" type="parTrans" cxnId="{6C3EB734-DD17-BA47-BE79-4D9A02EDC264}">
      <dgm:prSet/>
      <dgm:spPr/>
      <dgm:t>
        <a:bodyPr/>
        <a:lstStyle/>
        <a:p>
          <a:endParaRPr lang="en-GB"/>
        </a:p>
      </dgm:t>
    </dgm:pt>
    <dgm:pt modelId="{6235713F-0C7F-8D43-BFB6-5A829B30E658}" type="sibTrans" cxnId="{6C3EB734-DD17-BA47-BE79-4D9A02EDC264}">
      <dgm:prSet/>
      <dgm:spPr/>
      <dgm:t>
        <a:bodyPr/>
        <a:lstStyle/>
        <a:p>
          <a:endParaRPr lang="en-GB"/>
        </a:p>
      </dgm:t>
    </dgm:pt>
    <dgm:pt modelId="{F9EF4EDE-BC15-1544-853E-C7124AAA42EA}">
      <dgm:prSet phldrT="[Text]"/>
      <dgm:spPr/>
      <dgm:t>
        <a:bodyPr/>
        <a:lstStyle/>
        <a:p>
          <a:r>
            <a:rPr lang="en-GB"/>
            <a:t>Business / Service Readiness</a:t>
          </a:r>
          <a:br>
            <a:rPr lang="en-GB"/>
          </a:br>
          <a:r>
            <a:rPr lang="en-GB"/>
            <a:t>&gt; 8</a:t>
          </a:r>
        </a:p>
      </dgm:t>
    </dgm:pt>
    <dgm:pt modelId="{E7C80375-AFAB-BE40-936D-ACEE538D2CC5}" type="parTrans" cxnId="{FB8D3B78-D35D-374B-9E5F-770B926CFC6E}">
      <dgm:prSet/>
      <dgm:spPr/>
      <dgm:t>
        <a:bodyPr/>
        <a:lstStyle/>
        <a:p>
          <a:endParaRPr lang="en-GB"/>
        </a:p>
      </dgm:t>
    </dgm:pt>
    <dgm:pt modelId="{6F61AF68-B9E7-F244-860D-F6D5B1B092D2}" type="sibTrans" cxnId="{FB8D3B78-D35D-374B-9E5F-770B926CFC6E}">
      <dgm:prSet/>
      <dgm:spPr/>
      <dgm:t>
        <a:bodyPr/>
        <a:lstStyle/>
        <a:p>
          <a:endParaRPr lang="en-GB"/>
        </a:p>
      </dgm:t>
    </dgm:pt>
    <dgm:pt modelId="{6DFEEB8D-E42C-D747-ABEF-FA9C22BB27D2}" type="pres">
      <dgm:prSet presAssocID="{8A651FDD-E7DE-3D43-A8D2-BC4AAC54B309}" presName="Name0" presStyleCnt="0">
        <dgm:presLayoutVars>
          <dgm:dir/>
          <dgm:resizeHandles val="exact"/>
        </dgm:presLayoutVars>
      </dgm:prSet>
      <dgm:spPr/>
    </dgm:pt>
    <dgm:pt modelId="{497BF4DC-773B-D743-BC2C-5B9CCA063735}" type="pres">
      <dgm:prSet presAssocID="{DC4E7DD4-9609-2647-B48C-8A1229F16F12}" presName="parTxOnly" presStyleLbl="node1" presStyleIdx="0" presStyleCnt="3" custLinFactNeighborX="-3506" custLinFactNeighborY="-80634">
        <dgm:presLayoutVars>
          <dgm:bulletEnabled val="1"/>
        </dgm:presLayoutVars>
      </dgm:prSet>
      <dgm:spPr/>
    </dgm:pt>
    <dgm:pt modelId="{65E5D772-CEDC-8346-B2C0-5EA692EC6EC8}" type="pres">
      <dgm:prSet presAssocID="{4A3129CA-E07A-EF42-8B0E-56FA0D1AD86D}" presName="parSpace" presStyleCnt="0"/>
      <dgm:spPr/>
    </dgm:pt>
    <dgm:pt modelId="{DFF4E534-E357-1D46-AAF6-BA4126B4E7FC}" type="pres">
      <dgm:prSet presAssocID="{3F50B984-F8B8-484A-96B5-D0D76E90407F}" presName="parTxOnly" presStyleLbl="node1" presStyleIdx="1" presStyleCnt="3">
        <dgm:presLayoutVars>
          <dgm:bulletEnabled val="1"/>
        </dgm:presLayoutVars>
      </dgm:prSet>
      <dgm:spPr/>
    </dgm:pt>
    <dgm:pt modelId="{8114266E-DDEF-5048-A4D7-E787144AE59E}" type="pres">
      <dgm:prSet presAssocID="{6235713F-0C7F-8D43-BFB6-5A829B30E658}" presName="parSpace" presStyleCnt="0"/>
      <dgm:spPr/>
    </dgm:pt>
    <dgm:pt modelId="{FD45CA8B-4B4B-1C49-96AE-5A76BD73217B}" type="pres">
      <dgm:prSet presAssocID="{F9EF4EDE-BC15-1544-853E-C7124AAA42EA}" presName="parTxOnly" presStyleLbl="node1" presStyleIdx="2" presStyleCnt="3" custLinFactNeighborX="35324">
        <dgm:presLayoutVars>
          <dgm:bulletEnabled val="1"/>
        </dgm:presLayoutVars>
      </dgm:prSet>
      <dgm:spPr/>
    </dgm:pt>
  </dgm:ptLst>
  <dgm:cxnLst>
    <dgm:cxn modelId="{778B1B14-FBF0-744E-8E3A-D272D1C294B9}" type="presOf" srcId="{F9EF4EDE-BC15-1544-853E-C7124AAA42EA}" destId="{FD45CA8B-4B4B-1C49-96AE-5A76BD73217B}" srcOrd="0" destOrd="0" presId="urn:microsoft.com/office/officeart/2005/8/layout/hChevron3"/>
    <dgm:cxn modelId="{6C3EB734-DD17-BA47-BE79-4D9A02EDC264}" srcId="{8A651FDD-E7DE-3D43-A8D2-BC4AAC54B309}" destId="{3F50B984-F8B8-484A-96B5-D0D76E90407F}" srcOrd="1" destOrd="0" parTransId="{5AF9A913-E3B7-0B40-8920-ECBAB9F343C0}" sibTransId="{6235713F-0C7F-8D43-BFB6-5A829B30E658}"/>
    <dgm:cxn modelId="{2577E33B-6D93-A147-8300-289213A91BE0}" type="presOf" srcId="{DC4E7DD4-9609-2647-B48C-8A1229F16F12}" destId="{497BF4DC-773B-D743-BC2C-5B9CCA063735}" srcOrd="0" destOrd="0" presId="urn:microsoft.com/office/officeart/2005/8/layout/hChevron3"/>
    <dgm:cxn modelId="{6E42DB68-AF21-DA41-87CA-87161F045F45}" type="presOf" srcId="{3F50B984-F8B8-484A-96B5-D0D76E90407F}" destId="{DFF4E534-E357-1D46-AAF6-BA4126B4E7FC}" srcOrd="0" destOrd="0" presId="urn:microsoft.com/office/officeart/2005/8/layout/hChevron3"/>
    <dgm:cxn modelId="{FB8D3B78-D35D-374B-9E5F-770B926CFC6E}" srcId="{8A651FDD-E7DE-3D43-A8D2-BC4AAC54B309}" destId="{F9EF4EDE-BC15-1544-853E-C7124AAA42EA}" srcOrd="2" destOrd="0" parTransId="{E7C80375-AFAB-BE40-936D-ACEE538D2CC5}" sibTransId="{6F61AF68-B9E7-F244-860D-F6D5B1B092D2}"/>
    <dgm:cxn modelId="{C689E87F-9744-AC4D-B108-1EAB756FC41C}" srcId="{8A651FDD-E7DE-3D43-A8D2-BC4AAC54B309}" destId="{DC4E7DD4-9609-2647-B48C-8A1229F16F12}" srcOrd="0" destOrd="0" parTransId="{D6EE0947-D6BA-AB4B-9C31-CA5D070C511A}" sibTransId="{4A3129CA-E07A-EF42-8B0E-56FA0D1AD86D}"/>
    <dgm:cxn modelId="{B1B86795-FDBC-5E4D-8DBF-6CFEAEC6249A}" type="presOf" srcId="{8A651FDD-E7DE-3D43-A8D2-BC4AAC54B309}" destId="{6DFEEB8D-E42C-D747-ABEF-FA9C22BB27D2}" srcOrd="0" destOrd="0" presId="urn:microsoft.com/office/officeart/2005/8/layout/hChevron3"/>
    <dgm:cxn modelId="{3CCFED19-508C-B046-A493-DF109863EB37}" type="presParOf" srcId="{6DFEEB8D-E42C-D747-ABEF-FA9C22BB27D2}" destId="{497BF4DC-773B-D743-BC2C-5B9CCA063735}" srcOrd="0" destOrd="0" presId="urn:microsoft.com/office/officeart/2005/8/layout/hChevron3"/>
    <dgm:cxn modelId="{CC2606EC-3E8F-C742-A5B8-7F35EF50EED6}" type="presParOf" srcId="{6DFEEB8D-E42C-D747-ABEF-FA9C22BB27D2}" destId="{65E5D772-CEDC-8346-B2C0-5EA692EC6EC8}" srcOrd="1" destOrd="0" presId="urn:microsoft.com/office/officeart/2005/8/layout/hChevron3"/>
    <dgm:cxn modelId="{491D4F29-A580-2C4E-BE29-BDCC82305942}" type="presParOf" srcId="{6DFEEB8D-E42C-D747-ABEF-FA9C22BB27D2}" destId="{DFF4E534-E357-1D46-AAF6-BA4126B4E7FC}" srcOrd="2" destOrd="0" presId="urn:microsoft.com/office/officeart/2005/8/layout/hChevron3"/>
    <dgm:cxn modelId="{60A4DD0D-AA56-7A4C-BFB1-989A29B2C052}" type="presParOf" srcId="{6DFEEB8D-E42C-D747-ABEF-FA9C22BB27D2}" destId="{8114266E-DDEF-5048-A4D7-E787144AE59E}" srcOrd="3" destOrd="0" presId="urn:microsoft.com/office/officeart/2005/8/layout/hChevron3"/>
    <dgm:cxn modelId="{BD4CD37C-BDA9-4A44-99CA-3B9AA1F4C244}" type="presParOf" srcId="{6DFEEB8D-E42C-D747-ABEF-FA9C22BB27D2}" destId="{FD45CA8B-4B4B-1C49-96AE-5A76BD73217B}"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651FDD-E7DE-3D43-A8D2-BC4AAC54B309}" type="doc">
      <dgm:prSet loTypeId="urn:microsoft.com/office/officeart/2005/8/layout/hChevron3" loCatId="" qsTypeId="urn:microsoft.com/office/officeart/2005/8/quickstyle/simple1" qsCatId="simple" csTypeId="urn:microsoft.com/office/officeart/2005/8/colors/accent1_3" csCatId="accent1" phldr="1"/>
      <dgm:spPr/>
    </dgm:pt>
    <dgm:pt modelId="{DC4E7DD4-9609-2647-B48C-8A1229F16F12}">
      <dgm:prSet phldrT="[Text]" custT="1"/>
      <dgm:spPr/>
      <dgm:t>
        <a:bodyPr/>
        <a:lstStyle/>
        <a:p>
          <a:r>
            <a:rPr lang="en-GB" sz="2400"/>
            <a:t>Entrepreneurship</a:t>
          </a:r>
          <a:endParaRPr lang="en-GB" sz="3400"/>
        </a:p>
      </dgm:t>
    </dgm:pt>
    <dgm:pt modelId="{D6EE0947-D6BA-AB4B-9C31-CA5D070C511A}" type="parTrans" cxnId="{C689E87F-9744-AC4D-B108-1EAB756FC41C}">
      <dgm:prSet/>
      <dgm:spPr/>
      <dgm:t>
        <a:bodyPr/>
        <a:lstStyle/>
        <a:p>
          <a:endParaRPr lang="en-GB"/>
        </a:p>
      </dgm:t>
    </dgm:pt>
    <dgm:pt modelId="{4A3129CA-E07A-EF42-8B0E-56FA0D1AD86D}" type="sibTrans" cxnId="{C689E87F-9744-AC4D-B108-1EAB756FC41C}">
      <dgm:prSet/>
      <dgm:spPr/>
      <dgm:t>
        <a:bodyPr/>
        <a:lstStyle/>
        <a:p>
          <a:endParaRPr lang="en-GB"/>
        </a:p>
      </dgm:t>
    </dgm:pt>
    <dgm:pt modelId="{3F50B984-F8B8-484A-96B5-D0D76E90407F}">
      <dgm:prSet phldrT="[Text]" custT="1"/>
      <dgm:spPr/>
      <dgm:t>
        <a:bodyPr/>
        <a:lstStyle/>
        <a:p>
          <a:r>
            <a:rPr lang="en-GB" sz="2400"/>
            <a:t>Funding / Equity </a:t>
          </a:r>
        </a:p>
      </dgm:t>
    </dgm:pt>
    <dgm:pt modelId="{5AF9A913-E3B7-0B40-8920-ECBAB9F343C0}" type="parTrans" cxnId="{6C3EB734-DD17-BA47-BE79-4D9A02EDC264}">
      <dgm:prSet/>
      <dgm:spPr/>
      <dgm:t>
        <a:bodyPr/>
        <a:lstStyle/>
        <a:p>
          <a:endParaRPr lang="en-GB"/>
        </a:p>
      </dgm:t>
    </dgm:pt>
    <dgm:pt modelId="{6235713F-0C7F-8D43-BFB6-5A829B30E658}" type="sibTrans" cxnId="{6C3EB734-DD17-BA47-BE79-4D9A02EDC264}">
      <dgm:prSet/>
      <dgm:spPr/>
      <dgm:t>
        <a:bodyPr/>
        <a:lstStyle/>
        <a:p>
          <a:endParaRPr lang="en-GB"/>
        </a:p>
      </dgm:t>
    </dgm:pt>
    <dgm:pt modelId="{F9EF4EDE-BC15-1544-853E-C7124AAA42EA}">
      <dgm:prSet phldrT="[Text]" custT="1"/>
      <dgm:spPr/>
      <dgm:t>
        <a:bodyPr/>
        <a:lstStyle/>
        <a:p>
          <a:r>
            <a:rPr lang="en-GB" sz="2800"/>
            <a:t>Market Access</a:t>
          </a:r>
        </a:p>
      </dgm:t>
    </dgm:pt>
    <dgm:pt modelId="{E7C80375-AFAB-BE40-936D-ACEE538D2CC5}" type="parTrans" cxnId="{FB8D3B78-D35D-374B-9E5F-770B926CFC6E}">
      <dgm:prSet/>
      <dgm:spPr/>
      <dgm:t>
        <a:bodyPr/>
        <a:lstStyle/>
        <a:p>
          <a:endParaRPr lang="en-GB"/>
        </a:p>
      </dgm:t>
    </dgm:pt>
    <dgm:pt modelId="{6F61AF68-B9E7-F244-860D-F6D5B1B092D2}" type="sibTrans" cxnId="{FB8D3B78-D35D-374B-9E5F-770B926CFC6E}">
      <dgm:prSet/>
      <dgm:spPr/>
      <dgm:t>
        <a:bodyPr/>
        <a:lstStyle/>
        <a:p>
          <a:endParaRPr lang="en-GB"/>
        </a:p>
      </dgm:t>
    </dgm:pt>
    <dgm:pt modelId="{6DFEEB8D-E42C-D747-ABEF-FA9C22BB27D2}" type="pres">
      <dgm:prSet presAssocID="{8A651FDD-E7DE-3D43-A8D2-BC4AAC54B309}" presName="Name0" presStyleCnt="0">
        <dgm:presLayoutVars>
          <dgm:dir/>
          <dgm:resizeHandles val="exact"/>
        </dgm:presLayoutVars>
      </dgm:prSet>
      <dgm:spPr/>
    </dgm:pt>
    <dgm:pt modelId="{497BF4DC-773B-D743-BC2C-5B9CCA063735}" type="pres">
      <dgm:prSet presAssocID="{DC4E7DD4-9609-2647-B48C-8A1229F16F12}" presName="parTxOnly" presStyleLbl="node1" presStyleIdx="0" presStyleCnt="3" custLinFactNeighborX="-3840" custLinFactNeighborY="70137">
        <dgm:presLayoutVars>
          <dgm:bulletEnabled val="1"/>
        </dgm:presLayoutVars>
      </dgm:prSet>
      <dgm:spPr/>
    </dgm:pt>
    <dgm:pt modelId="{65E5D772-CEDC-8346-B2C0-5EA692EC6EC8}" type="pres">
      <dgm:prSet presAssocID="{4A3129CA-E07A-EF42-8B0E-56FA0D1AD86D}" presName="parSpace" presStyleCnt="0"/>
      <dgm:spPr/>
    </dgm:pt>
    <dgm:pt modelId="{DFF4E534-E357-1D46-AAF6-BA4126B4E7FC}" type="pres">
      <dgm:prSet presAssocID="{3F50B984-F8B8-484A-96B5-D0D76E90407F}" presName="parTxOnly" presStyleLbl="node1" presStyleIdx="1" presStyleCnt="3">
        <dgm:presLayoutVars>
          <dgm:bulletEnabled val="1"/>
        </dgm:presLayoutVars>
      </dgm:prSet>
      <dgm:spPr/>
    </dgm:pt>
    <dgm:pt modelId="{8114266E-DDEF-5048-A4D7-E787144AE59E}" type="pres">
      <dgm:prSet presAssocID="{6235713F-0C7F-8D43-BFB6-5A829B30E658}" presName="parSpace" presStyleCnt="0"/>
      <dgm:spPr/>
    </dgm:pt>
    <dgm:pt modelId="{FD45CA8B-4B4B-1C49-96AE-5A76BD73217B}" type="pres">
      <dgm:prSet presAssocID="{F9EF4EDE-BC15-1544-853E-C7124AAA42EA}" presName="parTxOnly" presStyleLbl="node1" presStyleIdx="2" presStyleCnt="3" custLinFactNeighborX="35324">
        <dgm:presLayoutVars>
          <dgm:bulletEnabled val="1"/>
        </dgm:presLayoutVars>
      </dgm:prSet>
      <dgm:spPr/>
    </dgm:pt>
  </dgm:ptLst>
  <dgm:cxnLst>
    <dgm:cxn modelId="{778B1B14-FBF0-744E-8E3A-D272D1C294B9}" type="presOf" srcId="{F9EF4EDE-BC15-1544-853E-C7124AAA42EA}" destId="{FD45CA8B-4B4B-1C49-96AE-5A76BD73217B}" srcOrd="0" destOrd="0" presId="urn:microsoft.com/office/officeart/2005/8/layout/hChevron3"/>
    <dgm:cxn modelId="{6C3EB734-DD17-BA47-BE79-4D9A02EDC264}" srcId="{8A651FDD-E7DE-3D43-A8D2-BC4AAC54B309}" destId="{3F50B984-F8B8-484A-96B5-D0D76E90407F}" srcOrd="1" destOrd="0" parTransId="{5AF9A913-E3B7-0B40-8920-ECBAB9F343C0}" sibTransId="{6235713F-0C7F-8D43-BFB6-5A829B30E658}"/>
    <dgm:cxn modelId="{2577E33B-6D93-A147-8300-289213A91BE0}" type="presOf" srcId="{DC4E7DD4-9609-2647-B48C-8A1229F16F12}" destId="{497BF4DC-773B-D743-BC2C-5B9CCA063735}" srcOrd="0" destOrd="0" presId="urn:microsoft.com/office/officeart/2005/8/layout/hChevron3"/>
    <dgm:cxn modelId="{6E42DB68-AF21-DA41-87CA-87161F045F45}" type="presOf" srcId="{3F50B984-F8B8-484A-96B5-D0D76E90407F}" destId="{DFF4E534-E357-1D46-AAF6-BA4126B4E7FC}" srcOrd="0" destOrd="0" presId="urn:microsoft.com/office/officeart/2005/8/layout/hChevron3"/>
    <dgm:cxn modelId="{FB8D3B78-D35D-374B-9E5F-770B926CFC6E}" srcId="{8A651FDD-E7DE-3D43-A8D2-BC4AAC54B309}" destId="{F9EF4EDE-BC15-1544-853E-C7124AAA42EA}" srcOrd="2" destOrd="0" parTransId="{E7C80375-AFAB-BE40-936D-ACEE538D2CC5}" sibTransId="{6F61AF68-B9E7-F244-860D-F6D5B1B092D2}"/>
    <dgm:cxn modelId="{C689E87F-9744-AC4D-B108-1EAB756FC41C}" srcId="{8A651FDD-E7DE-3D43-A8D2-BC4AAC54B309}" destId="{DC4E7DD4-9609-2647-B48C-8A1229F16F12}" srcOrd="0" destOrd="0" parTransId="{D6EE0947-D6BA-AB4B-9C31-CA5D070C511A}" sibTransId="{4A3129CA-E07A-EF42-8B0E-56FA0D1AD86D}"/>
    <dgm:cxn modelId="{B1B86795-FDBC-5E4D-8DBF-6CFEAEC6249A}" type="presOf" srcId="{8A651FDD-E7DE-3D43-A8D2-BC4AAC54B309}" destId="{6DFEEB8D-E42C-D747-ABEF-FA9C22BB27D2}" srcOrd="0" destOrd="0" presId="urn:microsoft.com/office/officeart/2005/8/layout/hChevron3"/>
    <dgm:cxn modelId="{3CCFED19-508C-B046-A493-DF109863EB37}" type="presParOf" srcId="{6DFEEB8D-E42C-D747-ABEF-FA9C22BB27D2}" destId="{497BF4DC-773B-D743-BC2C-5B9CCA063735}" srcOrd="0" destOrd="0" presId="urn:microsoft.com/office/officeart/2005/8/layout/hChevron3"/>
    <dgm:cxn modelId="{CC2606EC-3E8F-C742-A5B8-7F35EF50EED6}" type="presParOf" srcId="{6DFEEB8D-E42C-D747-ABEF-FA9C22BB27D2}" destId="{65E5D772-CEDC-8346-B2C0-5EA692EC6EC8}" srcOrd="1" destOrd="0" presId="urn:microsoft.com/office/officeart/2005/8/layout/hChevron3"/>
    <dgm:cxn modelId="{491D4F29-A580-2C4E-BE29-BDCC82305942}" type="presParOf" srcId="{6DFEEB8D-E42C-D747-ABEF-FA9C22BB27D2}" destId="{DFF4E534-E357-1D46-AAF6-BA4126B4E7FC}" srcOrd="2" destOrd="0" presId="urn:microsoft.com/office/officeart/2005/8/layout/hChevron3"/>
    <dgm:cxn modelId="{60A4DD0D-AA56-7A4C-BFB1-989A29B2C052}" type="presParOf" srcId="{6DFEEB8D-E42C-D747-ABEF-FA9C22BB27D2}" destId="{8114266E-DDEF-5048-A4D7-E787144AE59E}" srcOrd="3" destOrd="0" presId="urn:microsoft.com/office/officeart/2005/8/layout/hChevron3"/>
    <dgm:cxn modelId="{BD4CD37C-BDA9-4A44-99CA-3B9AA1F4C244}" type="presParOf" srcId="{6DFEEB8D-E42C-D747-ABEF-FA9C22BB27D2}" destId="{FD45CA8B-4B4B-1C49-96AE-5A76BD73217B}"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177AB-7E32-4409-9D8F-473932EB50BD}">
      <dsp:nvSpPr>
        <dsp:cNvPr id="0" name=""/>
        <dsp:cNvSpPr/>
      </dsp:nvSpPr>
      <dsp:spPr>
        <a:xfrm>
          <a:off x="872906" y="478160"/>
          <a:ext cx="3958582" cy="3958582"/>
        </a:xfrm>
        <a:prstGeom prst="pie">
          <a:avLst>
            <a:gd name="adj1" fmla="val 16200000"/>
            <a:gd name="adj2" fmla="val 20520000"/>
          </a:avLst>
        </a:prstGeom>
        <a:solidFill>
          <a:schemeClr val="accent1">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002060"/>
              </a:solidFill>
              <a:latin typeface="Arial" panose="020B0604020202020204" pitchFamily="34" charset="0"/>
              <a:cs typeface="Arial" panose="020B0604020202020204" pitchFamily="34" charset="0"/>
            </a:rPr>
            <a:t>Test Beds</a:t>
          </a:r>
          <a:endParaRPr lang="en-US" sz="1100" b="1" kern="1200">
            <a:solidFill>
              <a:srgbClr val="002060"/>
            </a:solidFill>
            <a:latin typeface="Arial" panose="020B0604020202020204" pitchFamily="34" charset="0"/>
            <a:cs typeface="Arial" panose="020B0604020202020204" pitchFamily="34" charset="0"/>
          </a:endParaRPr>
        </a:p>
      </dsp:txBody>
      <dsp:txXfrm>
        <a:off x="2902151" y="1069591"/>
        <a:ext cx="1343090" cy="918956"/>
      </dsp:txXfrm>
    </dsp:sp>
    <dsp:sp modelId="{1476B3F0-0546-4500-B950-D32550653E4E}">
      <dsp:nvSpPr>
        <dsp:cNvPr id="0" name=""/>
        <dsp:cNvSpPr/>
      </dsp:nvSpPr>
      <dsp:spPr>
        <a:xfrm>
          <a:off x="865622" y="472437"/>
          <a:ext cx="3958582" cy="3958582"/>
        </a:xfrm>
        <a:prstGeom prst="pie">
          <a:avLst>
            <a:gd name="adj1" fmla="val 20520000"/>
            <a:gd name="adj2" fmla="val 3240000"/>
          </a:avLst>
        </a:prstGeom>
        <a:solidFill>
          <a:schemeClr val="accent1">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2060"/>
              </a:solidFill>
              <a:latin typeface="Arial" panose="020B0604020202020204" pitchFamily="34" charset="0"/>
              <a:cs typeface="Arial" panose="020B0604020202020204" pitchFamily="34" charset="0"/>
            </a:rPr>
            <a:t>UK and Scottish Innovation Agencies</a:t>
          </a:r>
        </a:p>
      </dsp:txBody>
      <dsp:txXfrm>
        <a:off x="3452839" y="2263225"/>
        <a:ext cx="1178149" cy="994358"/>
      </dsp:txXfrm>
    </dsp:sp>
    <dsp:sp modelId="{6320FF8B-2AE1-4955-9CBF-0635259FBBB3}">
      <dsp:nvSpPr>
        <dsp:cNvPr id="0" name=""/>
        <dsp:cNvSpPr/>
      </dsp:nvSpPr>
      <dsp:spPr>
        <a:xfrm>
          <a:off x="865622" y="473308"/>
          <a:ext cx="3958582" cy="3958582"/>
        </a:xfrm>
        <a:prstGeom prst="pie">
          <a:avLst>
            <a:gd name="adj1" fmla="val 3240000"/>
            <a:gd name="adj2" fmla="val 7560000"/>
          </a:avLst>
        </a:prstGeom>
        <a:solidFill>
          <a:schemeClr val="accent5">
            <a:lumMod val="40000"/>
            <a:lumOff val="6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a:solidFill>
                <a:srgbClr val="002060"/>
              </a:solidFill>
              <a:latin typeface="Arial" panose="020B0604020202020204" pitchFamily="34" charset="0"/>
              <a:cs typeface="Arial" panose="020B0604020202020204" pitchFamily="34" charset="0"/>
            </a:rPr>
            <a:t>Artificial Intelligence</a:t>
          </a:r>
        </a:p>
      </dsp:txBody>
      <dsp:txXfrm>
        <a:off x="2138024" y="3442245"/>
        <a:ext cx="1413779" cy="848267"/>
      </dsp:txXfrm>
    </dsp:sp>
    <dsp:sp modelId="{2C6C76AA-7389-4F9C-AB55-4C14DB259A86}">
      <dsp:nvSpPr>
        <dsp:cNvPr id="0" name=""/>
        <dsp:cNvSpPr/>
      </dsp:nvSpPr>
      <dsp:spPr>
        <a:xfrm>
          <a:off x="864514" y="475248"/>
          <a:ext cx="3958582" cy="3958582"/>
        </a:xfrm>
        <a:prstGeom prst="pie">
          <a:avLst>
            <a:gd name="adj1" fmla="val 7560000"/>
            <a:gd name="adj2" fmla="val 11880000"/>
          </a:avLst>
        </a:prstGeom>
        <a:solidFill>
          <a:srgbClr val="99CC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002060"/>
              </a:solidFill>
              <a:latin typeface="Arial" panose="020B0604020202020204" pitchFamily="34" charset="0"/>
              <a:cs typeface="Arial" panose="020B0604020202020204" pitchFamily="34" charset="0"/>
            </a:rPr>
            <a:t>Scottish Government Care and Wellbeing Programme</a:t>
          </a:r>
          <a:endParaRPr lang="en-US" sz="1100" b="1" kern="1200">
            <a:solidFill>
              <a:srgbClr val="002060"/>
            </a:solidFill>
            <a:latin typeface="Arial" panose="020B0604020202020204" pitchFamily="34" charset="0"/>
            <a:cs typeface="Arial" panose="020B0604020202020204" pitchFamily="34" charset="0"/>
          </a:endParaRPr>
        </a:p>
      </dsp:txBody>
      <dsp:txXfrm>
        <a:off x="1053018" y="2266035"/>
        <a:ext cx="1178149" cy="994358"/>
      </dsp:txXfrm>
    </dsp:sp>
    <dsp:sp modelId="{D2DEDC55-0883-44F8-BA9F-91215874E60C}">
      <dsp:nvSpPr>
        <dsp:cNvPr id="0" name=""/>
        <dsp:cNvSpPr/>
      </dsp:nvSpPr>
      <dsp:spPr>
        <a:xfrm>
          <a:off x="878052" y="480315"/>
          <a:ext cx="3958582" cy="3958582"/>
        </a:xfrm>
        <a:prstGeom prst="pie">
          <a:avLst>
            <a:gd name="adj1" fmla="val 11880000"/>
            <a:gd name="adj2" fmla="val 16200000"/>
          </a:avLst>
        </a:prstGeom>
        <a:solidFill>
          <a:schemeClr val="accent1">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002060"/>
              </a:solidFill>
              <a:latin typeface="Arial" panose="020B0604020202020204" pitchFamily="34" charset="0"/>
              <a:cs typeface="Arial" panose="020B0604020202020204" pitchFamily="34" charset="0"/>
            </a:rPr>
            <a:t>Life Science Industry Leadership Group</a:t>
          </a:r>
          <a:endParaRPr lang="en-US" sz="1100" b="1" kern="1200">
            <a:solidFill>
              <a:srgbClr val="002060"/>
            </a:solidFill>
            <a:latin typeface="Arial" panose="020B0604020202020204" pitchFamily="34" charset="0"/>
            <a:cs typeface="Arial" panose="020B0604020202020204" pitchFamily="34" charset="0"/>
          </a:endParaRPr>
        </a:p>
      </dsp:txBody>
      <dsp:txXfrm>
        <a:off x="1455345" y="1083528"/>
        <a:ext cx="1343090" cy="918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BF4DC-773B-D743-BC2C-5B9CCA063735}">
      <dsp:nvSpPr>
        <dsp:cNvPr id="0" name=""/>
        <dsp:cNvSpPr/>
      </dsp:nvSpPr>
      <dsp:spPr>
        <a:xfrm>
          <a:off x="0" y="0"/>
          <a:ext cx="4427411" cy="63066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a:t>Technical Readiness</a:t>
          </a:r>
          <a:br>
            <a:rPr lang="en-GB" sz="1900" kern="1200"/>
          </a:br>
          <a:r>
            <a:rPr lang="en-GB" sz="1900" kern="1200"/>
            <a:t>TRL 3-6</a:t>
          </a:r>
        </a:p>
      </dsp:txBody>
      <dsp:txXfrm>
        <a:off x="0" y="0"/>
        <a:ext cx="4269746" cy="630660"/>
      </dsp:txXfrm>
    </dsp:sp>
    <dsp:sp modelId="{DFF4E534-E357-1D46-AAF6-BA4126B4E7FC}">
      <dsp:nvSpPr>
        <dsp:cNvPr id="0" name=""/>
        <dsp:cNvSpPr/>
      </dsp:nvSpPr>
      <dsp:spPr>
        <a:xfrm>
          <a:off x="3546991" y="0"/>
          <a:ext cx="4427411" cy="63066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a:t>Technical Readiness</a:t>
          </a:r>
          <a:br>
            <a:rPr lang="en-GB" sz="1900" kern="1200"/>
          </a:br>
          <a:r>
            <a:rPr lang="en-GB" sz="1900" kern="1200"/>
            <a:t>TRL 6-9</a:t>
          </a:r>
        </a:p>
      </dsp:txBody>
      <dsp:txXfrm>
        <a:off x="3862321" y="0"/>
        <a:ext cx="3796751" cy="630660"/>
      </dsp:txXfrm>
    </dsp:sp>
    <dsp:sp modelId="{FD45CA8B-4B4B-1C49-96AE-5A76BD73217B}">
      <dsp:nvSpPr>
        <dsp:cNvPr id="0" name=""/>
        <dsp:cNvSpPr/>
      </dsp:nvSpPr>
      <dsp:spPr>
        <a:xfrm>
          <a:off x="7093983" y="0"/>
          <a:ext cx="4427411" cy="63066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a:t>Business / Service Readiness</a:t>
          </a:r>
          <a:br>
            <a:rPr lang="en-GB" sz="1900" kern="1200"/>
          </a:br>
          <a:r>
            <a:rPr lang="en-GB" sz="1900" kern="1200"/>
            <a:t>&gt; 8</a:t>
          </a:r>
        </a:p>
      </dsp:txBody>
      <dsp:txXfrm>
        <a:off x="7409313" y="0"/>
        <a:ext cx="3796751" cy="6306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BF4DC-773B-D743-BC2C-5B9CCA063735}">
      <dsp:nvSpPr>
        <dsp:cNvPr id="0" name=""/>
        <dsp:cNvSpPr/>
      </dsp:nvSpPr>
      <dsp:spPr>
        <a:xfrm>
          <a:off x="0" y="0"/>
          <a:ext cx="4427411" cy="630660"/>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Entrepreneurship</a:t>
          </a:r>
          <a:endParaRPr lang="en-GB" sz="3400" kern="1200"/>
        </a:p>
      </dsp:txBody>
      <dsp:txXfrm>
        <a:off x="0" y="0"/>
        <a:ext cx="4269746" cy="630660"/>
      </dsp:txXfrm>
    </dsp:sp>
    <dsp:sp modelId="{DFF4E534-E357-1D46-AAF6-BA4126B4E7FC}">
      <dsp:nvSpPr>
        <dsp:cNvPr id="0" name=""/>
        <dsp:cNvSpPr/>
      </dsp:nvSpPr>
      <dsp:spPr>
        <a:xfrm>
          <a:off x="3546991" y="0"/>
          <a:ext cx="4427411" cy="630660"/>
        </a:xfrm>
        <a:prstGeom prst="chevron">
          <a:avLst/>
        </a:prstGeom>
        <a:solidFill>
          <a:schemeClr val="accent1">
            <a:shade val="80000"/>
            <a:hueOff val="147749"/>
            <a:satOff val="-34727"/>
            <a:lumOff val="194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ctr" defTabSz="1066800">
            <a:lnSpc>
              <a:spcPct val="90000"/>
            </a:lnSpc>
            <a:spcBef>
              <a:spcPct val="0"/>
            </a:spcBef>
            <a:spcAft>
              <a:spcPct val="35000"/>
            </a:spcAft>
            <a:buNone/>
          </a:pPr>
          <a:r>
            <a:rPr lang="en-GB" sz="2400" kern="1200"/>
            <a:t>Funding / Equity </a:t>
          </a:r>
        </a:p>
      </dsp:txBody>
      <dsp:txXfrm>
        <a:off x="3862321" y="0"/>
        <a:ext cx="3796751" cy="630660"/>
      </dsp:txXfrm>
    </dsp:sp>
    <dsp:sp modelId="{FD45CA8B-4B4B-1C49-96AE-5A76BD73217B}">
      <dsp:nvSpPr>
        <dsp:cNvPr id="0" name=""/>
        <dsp:cNvSpPr/>
      </dsp:nvSpPr>
      <dsp:spPr>
        <a:xfrm>
          <a:off x="7093983" y="0"/>
          <a:ext cx="4427411" cy="630660"/>
        </a:xfrm>
        <a:prstGeom prst="chevron">
          <a:avLst/>
        </a:prstGeom>
        <a:solidFill>
          <a:schemeClr val="accent1">
            <a:shade val="80000"/>
            <a:hueOff val="295498"/>
            <a:satOff val="-69453"/>
            <a:lumOff val="38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en-GB" sz="2800" kern="1200"/>
            <a:t>Market Access</a:t>
          </a:r>
        </a:p>
      </dsp:txBody>
      <dsp:txXfrm>
        <a:off x="7409313" y="0"/>
        <a:ext cx="3796751" cy="63066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26937-B7B2-4033-A15B-1DC85C44934A}" type="datetimeFigureOut">
              <a:rPr lang="en-GB" smtClean="0"/>
              <a:t>23/08/2023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997A6-4E5B-4BE6-9374-34E6E659E8F1}" type="slidenum">
              <a:rPr lang="en-GB" smtClean="0"/>
              <a:t>‹#›</a:t>
            </a:fld>
            <a:endParaRPr lang="en-GB"/>
          </a:p>
        </p:txBody>
      </p:sp>
    </p:spTree>
    <p:extLst>
      <p:ext uri="{BB962C8B-B14F-4D97-AF65-F5344CB8AC3E}">
        <p14:creationId xmlns:p14="http://schemas.microsoft.com/office/powerpoint/2010/main" val="379652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07FB6-92EC-DA47-9B0D-EF4D67250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348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766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60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258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788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20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236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05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a:t>
            </a:r>
            <a:r>
              <a:rPr lang="en-US" baseline="0"/>
              <a:t> participants the session is being recorded</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94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611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02318-F6F2-2348-AD18-E57FD3C3E2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40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5B4B1-051B-4D5E-92EC-6D3827EE0C5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18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5B4B1-051B-4D5E-92EC-6D3827EE0C5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66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Support ministerial priorities</a:t>
            </a:r>
          </a:p>
          <a:p>
            <a:endParaRPr lang="en-US"/>
          </a:p>
          <a:p>
            <a:r>
              <a:rPr lang="en-US"/>
              <a:t>System to support </a:t>
            </a:r>
          </a:p>
          <a:p>
            <a:endParaRPr lang="en-US"/>
          </a:p>
          <a:p>
            <a:r>
              <a:rPr lang="en-US"/>
              <a:t>Regulatory</a:t>
            </a:r>
          </a:p>
          <a:p>
            <a:endParaRPr lang="en-US"/>
          </a:p>
          <a:p>
            <a:r>
              <a:rPr lang="en-US"/>
              <a:t>Evidence / ROI /evaluation</a:t>
            </a:r>
          </a:p>
          <a:p>
            <a:endParaRPr lang="en-US"/>
          </a:p>
          <a:p>
            <a:r>
              <a:rPr lang="en-US" err="1"/>
              <a:t>Techncial</a:t>
            </a:r>
            <a:r>
              <a:rPr lang="en-US"/>
              <a:t> / business services</a:t>
            </a:r>
          </a:p>
          <a:p>
            <a:endParaRPr lang="en-US"/>
          </a:p>
          <a:p>
            <a:r>
              <a:rPr lang="en-US"/>
              <a:t>Pipeline and catalyst</a:t>
            </a:r>
          </a:p>
          <a:p>
            <a:endParaRPr lang="en-US"/>
          </a:p>
          <a:p>
            <a:r>
              <a:rPr lang="en-US"/>
              <a:t>Ready for implementation </a:t>
            </a:r>
            <a:r>
              <a:rPr lang="en-US" err="1"/>
              <a:t>putlish</a:t>
            </a:r>
            <a:r>
              <a:rPr lang="en-US"/>
              <a:t> the criteria</a:t>
            </a:r>
          </a:p>
          <a:p>
            <a:endParaRPr lang="en-US"/>
          </a:p>
          <a:p>
            <a:r>
              <a:rPr lang="en-US"/>
              <a:t>Demonstrate pathway </a:t>
            </a:r>
          </a:p>
          <a:p>
            <a:endParaRPr lang="en-US"/>
          </a:p>
          <a:p>
            <a:r>
              <a:rPr lang="en-US"/>
              <a:t>Early vs late </a:t>
            </a:r>
          </a:p>
          <a:p>
            <a:endParaRPr lang="en-US"/>
          </a:p>
          <a:p>
            <a:r>
              <a:rPr lang="en-US"/>
              <a:t>Support adoption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307FB6-92EC-DA47-9B0D-EF4D67250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948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71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F6DF1B-E6C9-4AB6-90EE-ACB8FE1A18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798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BDE2ADD-92A3-4E3D-AA64-BAB6A7775B50}"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195893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E2ADD-92A3-4E3D-AA64-BAB6A7775B50}"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282500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E2ADD-92A3-4E3D-AA64-BAB6A7775B50}"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175576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76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52603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3235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3168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44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3779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945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607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BDE2ADD-92A3-4E3D-AA64-BAB6A7775B50}"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3989615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5336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6278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6842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49105C-76E9-E84E-B276-480B1EE7EC71}"/>
              </a:ext>
            </a:extLst>
          </p:cNvPr>
          <p:cNvSpPr txBox="1"/>
          <p:nvPr userDrawn="1"/>
        </p:nvSpPr>
        <p:spPr>
          <a:xfrm>
            <a:off x="0" y="6581002"/>
            <a:ext cx="12192000" cy="276999"/>
          </a:xfrm>
          <a:prstGeom prst="rect">
            <a:avLst/>
          </a:prstGeom>
          <a:solidFill>
            <a:schemeClr val="tx1"/>
          </a:solidFill>
          <a:ln>
            <a:noFill/>
          </a:ln>
        </p:spPr>
        <p:txBody>
          <a:bodyPr wrap="square" lIns="503999" rIns="720000" rtlCol="0">
            <a:spAutoFit/>
          </a:bodyPr>
          <a:lstStyle/>
          <a:p>
            <a:pPr algn="l"/>
            <a:r>
              <a:rPr lang="en-GB" sz="1200" b="0" i="0" kern="1200">
                <a:solidFill>
                  <a:schemeClr val="bg1"/>
                </a:solidFill>
                <a:effectLst/>
                <a:latin typeface="+mn-lt"/>
                <a:ea typeface="+mn-ea"/>
                <a:cs typeface="+mn-cs"/>
              </a:rPr>
              <a:t>Scottish Health and Industry Partnership (SHIP) | </a:t>
            </a:r>
            <a:r>
              <a:rPr kumimoji="0" lang="en-US" sz="1200" b="0" i="0" u="none" strike="noStrike" kern="1200" cap="none" spc="36" normalizeH="0" baseline="0" noProof="0">
                <a:ln>
                  <a:noFill/>
                </a:ln>
                <a:solidFill>
                  <a:schemeClr val="bg1"/>
                </a:solidFill>
                <a:effectLst/>
                <a:uLnTx/>
                <a:uFillTx/>
                <a:latin typeface="+mn-lt"/>
                <a:ea typeface="+mn-ea"/>
                <a:cs typeface="+mn-cs"/>
              </a:rPr>
              <a:t>ship@gov.scot</a:t>
            </a:r>
            <a:endParaRPr lang="en-US" sz="1200">
              <a:solidFill>
                <a:schemeClr val="bg1"/>
              </a:solidFill>
              <a:latin typeface="+mn-lt"/>
            </a:endParaRPr>
          </a:p>
        </p:txBody>
      </p:sp>
    </p:spTree>
    <p:extLst>
      <p:ext uri="{BB962C8B-B14F-4D97-AF65-F5344CB8AC3E}">
        <p14:creationId xmlns:p14="http://schemas.microsoft.com/office/powerpoint/2010/main" val="1829597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PP cover.png"/>
          <p:cNvPicPr>
            <a:picLocks noChangeAspect="1"/>
          </p:cNvPicPr>
          <p:nvPr userDrawn="1"/>
        </p:nvPicPr>
        <p:blipFill>
          <a:blip r:embed="rId2" cstate="print"/>
          <a:stretch>
            <a:fillRect/>
          </a:stretch>
        </p:blipFill>
        <p:spPr>
          <a:xfrm>
            <a:off x="0" y="3568"/>
            <a:ext cx="12192000" cy="6850864"/>
          </a:xfrm>
          <a:prstGeom prst="rect">
            <a:avLst/>
          </a:prstGeom>
        </p:spPr>
      </p:pic>
      <p:sp>
        <p:nvSpPr>
          <p:cNvPr id="2" name="Title 1"/>
          <p:cNvSpPr>
            <a:spLocks noGrp="1"/>
          </p:cNvSpPr>
          <p:nvPr>
            <p:ph type="ctrTitle"/>
          </p:nvPr>
        </p:nvSpPr>
        <p:spPr>
          <a:xfrm>
            <a:off x="1046320" y="917643"/>
            <a:ext cx="7920000" cy="2387600"/>
          </a:xfrm>
        </p:spPr>
        <p:txBody>
          <a:bodyPr anchor="b">
            <a:normAutofit/>
          </a:bodyPr>
          <a:lstStyle>
            <a:lvl1pPr algn="l">
              <a:defRPr sz="5400">
                <a:solidFill>
                  <a:schemeClr val="bg1"/>
                </a:solidFill>
              </a:defRPr>
            </a:lvl1pPr>
          </a:lstStyle>
          <a:p>
            <a:r>
              <a:rPr lang="en-US"/>
              <a:t>Click to edit Master title style</a:t>
            </a:r>
          </a:p>
        </p:txBody>
      </p:sp>
      <p:sp>
        <p:nvSpPr>
          <p:cNvPr id="3" name="Subtitle 2"/>
          <p:cNvSpPr>
            <a:spLocks noGrp="1"/>
          </p:cNvSpPr>
          <p:nvPr>
            <p:ph type="subTitle" idx="1"/>
          </p:nvPr>
        </p:nvSpPr>
        <p:spPr>
          <a:xfrm>
            <a:off x="1046320" y="3506502"/>
            <a:ext cx="7920000" cy="1655762"/>
          </a:xfrm>
        </p:spPr>
        <p:txBody>
          <a:bodyPr>
            <a:normAutofit/>
          </a:bodyPr>
          <a:lstStyle>
            <a:lvl1pPr marL="0" indent="0" algn="l">
              <a:buNone/>
              <a:defRPr sz="36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513EAC6A-8952-49B2-8014-1EEDEFA224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6235" y="0"/>
            <a:ext cx="1763164" cy="1763164"/>
          </a:xfrm>
          <a:prstGeom prst="rect">
            <a:avLst/>
          </a:prstGeom>
        </p:spPr>
      </p:pic>
    </p:spTree>
    <p:extLst>
      <p:ext uri="{BB962C8B-B14F-4D97-AF65-F5344CB8AC3E}">
        <p14:creationId xmlns:p14="http://schemas.microsoft.com/office/powerpoint/2010/main" val="237971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Content Placeholder 2"/>
          <p:cNvSpPr>
            <a:spLocks noGrp="1"/>
          </p:cNvSpPr>
          <p:nvPr>
            <p:ph idx="1"/>
          </p:nvPr>
        </p:nvSpPr>
        <p:spPr/>
        <p:txBody>
          <a:bodyPr/>
          <a:lstStyle>
            <a:lvl1pPr>
              <a:defRPr sz="32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010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07064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PP section break.png"/>
          <p:cNvPicPr>
            <a:picLocks noChangeAspect="1"/>
          </p:cNvPicPr>
          <p:nvPr userDrawn="1"/>
        </p:nvPicPr>
        <p:blipFill>
          <a:blip r:embed="rId2" cstate="print"/>
          <a:stretch>
            <a:fillRect/>
          </a:stretch>
        </p:blipFill>
        <p:spPr>
          <a:xfrm>
            <a:off x="-13648" y="3569"/>
            <a:ext cx="12204000" cy="6857607"/>
          </a:xfrm>
          <a:prstGeom prst="rect">
            <a:avLst/>
          </a:prstGeom>
        </p:spPr>
      </p:pic>
      <p:sp>
        <p:nvSpPr>
          <p:cNvPr id="10" name="Title 1"/>
          <p:cNvSpPr>
            <a:spLocks noGrp="1"/>
          </p:cNvSpPr>
          <p:nvPr>
            <p:ph type="ctrTitle"/>
          </p:nvPr>
        </p:nvSpPr>
        <p:spPr>
          <a:xfrm>
            <a:off x="1046320" y="917643"/>
            <a:ext cx="7920000" cy="2387600"/>
          </a:xfrm>
        </p:spPr>
        <p:txBody>
          <a:bodyPr anchor="b">
            <a:normAutofit/>
          </a:bodyPr>
          <a:lstStyle>
            <a:lvl1pPr algn="l">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213870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a:t>Click to edit Master title style</a:t>
            </a:r>
          </a:p>
        </p:txBody>
      </p:sp>
      <p:sp>
        <p:nvSpPr>
          <p:cNvPr id="3" name="Content Placeholder 2"/>
          <p:cNvSpPr>
            <a:spLocks noGrp="1"/>
          </p:cNvSpPr>
          <p:nvPr>
            <p:ph sz="half" idx="1"/>
          </p:nvPr>
        </p:nvSpPr>
        <p:spPr>
          <a:xfrm>
            <a:off x="386367" y="1416676"/>
            <a:ext cx="5634507" cy="4939674"/>
          </a:xfrm>
        </p:spPr>
        <p:txBody>
          <a:bodyPr>
            <a:normAutofit/>
          </a:bodyPr>
          <a:lstStyle>
            <a:lvl1pPr>
              <a:buClr>
                <a:srgbClr val="0C92BC"/>
              </a:buClr>
              <a:defRPr sz="2800">
                <a:solidFill>
                  <a:srgbClr val="575756"/>
                </a:solidFill>
              </a:defRPr>
            </a:lvl1pPr>
            <a:lvl2pPr>
              <a:buClr>
                <a:srgbClr val="0C92BC"/>
              </a:buClr>
              <a:defRPr sz="2800">
                <a:solidFill>
                  <a:srgbClr val="575756"/>
                </a:solidFill>
              </a:defRPr>
            </a:lvl2pPr>
            <a:lvl3pPr>
              <a:buClr>
                <a:srgbClr val="0C92BC"/>
              </a:buClr>
              <a:defRPr sz="2800">
                <a:solidFill>
                  <a:srgbClr val="575756"/>
                </a:solidFill>
              </a:defRPr>
            </a:lvl3pPr>
            <a:lvl4pPr>
              <a:buClr>
                <a:srgbClr val="0C92BC"/>
              </a:buClr>
              <a:defRPr sz="2800">
                <a:solidFill>
                  <a:srgbClr val="575756"/>
                </a:solidFill>
              </a:defRPr>
            </a:lvl4pPr>
            <a:lvl5pPr>
              <a:buClr>
                <a:srgbClr val="0C92BC"/>
              </a:buClr>
              <a:defRPr sz="2800">
                <a:solidFill>
                  <a:srgbClr val="5757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16676"/>
            <a:ext cx="5633434" cy="4939674"/>
          </a:xfrm>
        </p:spPr>
        <p:txBody>
          <a:bodyPr>
            <a:normAutofit/>
          </a:bodyPr>
          <a:lstStyle>
            <a:lvl1pPr>
              <a:buClr>
                <a:srgbClr val="0C92BC"/>
              </a:buClr>
              <a:defRPr sz="2800">
                <a:solidFill>
                  <a:srgbClr val="575756"/>
                </a:solidFill>
              </a:defRPr>
            </a:lvl1pPr>
            <a:lvl2pPr>
              <a:buClr>
                <a:srgbClr val="0C92BC"/>
              </a:buClr>
              <a:defRPr sz="2800">
                <a:solidFill>
                  <a:srgbClr val="575756"/>
                </a:solidFill>
              </a:defRPr>
            </a:lvl2pPr>
            <a:lvl3pPr>
              <a:buClr>
                <a:srgbClr val="0C92BC"/>
              </a:buClr>
              <a:defRPr sz="2800">
                <a:solidFill>
                  <a:srgbClr val="575756"/>
                </a:solidFill>
              </a:defRPr>
            </a:lvl3pPr>
            <a:lvl4pPr>
              <a:buClr>
                <a:srgbClr val="0C92BC"/>
              </a:buClr>
              <a:defRPr sz="2800">
                <a:solidFill>
                  <a:srgbClr val="575756"/>
                </a:solidFill>
              </a:defRPr>
            </a:lvl4pPr>
            <a:lvl5pPr>
              <a:buClr>
                <a:srgbClr val="0C92BC"/>
              </a:buClr>
              <a:defRPr sz="2800">
                <a:solidFill>
                  <a:srgbClr val="5757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692238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3488" y="365126"/>
            <a:ext cx="10981901" cy="1051551"/>
          </a:xfrm>
        </p:spPr>
        <p:txBody>
          <a:bodyPr>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73488" y="1423585"/>
            <a:ext cx="5611209" cy="823912"/>
          </a:xfrm>
        </p:spPr>
        <p:txBody>
          <a:bodyPr anchor="ctr">
            <a:noAutofit/>
          </a:bodyPr>
          <a:lstStyle>
            <a:lvl1pPr marL="0" indent="0">
              <a:buNone/>
              <a:defRPr sz="3200" b="0"/>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373488" y="2254407"/>
            <a:ext cx="5624088" cy="4081217"/>
          </a:xfrm>
        </p:spPr>
        <p:txBody>
          <a:bodyPr>
            <a:normAutofit/>
          </a:bodyPr>
          <a:lstStyle>
            <a:lvl1pPr>
              <a:defRPr sz="2800">
                <a:solidFill>
                  <a:srgbClr val="575756"/>
                </a:solidFill>
              </a:defRPr>
            </a:lvl1pPr>
            <a:lvl2pPr>
              <a:defRPr sz="2800">
                <a:solidFill>
                  <a:srgbClr val="575756"/>
                </a:solidFill>
              </a:defRPr>
            </a:lvl2pPr>
            <a:lvl3pPr>
              <a:defRPr sz="2800">
                <a:solidFill>
                  <a:srgbClr val="575756"/>
                </a:solidFill>
              </a:defRPr>
            </a:lvl3pPr>
            <a:lvl4pPr>
              <a:defRPr sz="2800">
                <a:solidFill>
                  <a:srgbClr val="575756"/>
                </a:solidFill>
              </a:defRPr>
            </a:lvl4pPr>
            <a:lvl5pPr>
              <a:defRPr sz="2800">
                <a:solidFill>
                  <a:srgbClr val="5757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199" y="1430494"/>
            <a:ext cx="5611208" cy="823912"/>
          </a:xfrm>
        </p:spPr>
        <p:txBody>
          <a:bodyPr anchor="ctr">
            <a:noAutofit/>
          </a:bodyPr>
          <a:lstStyle>
            <a:lvl1pPr marL="0" indent="0">
              <a:buNone/>
              <a:defRPr sz="3200" b="0"/>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68224"/>
            <a:ext cx="5624087" cy="4088126"/>
          </a:xfrm>
        </p:spPr>
        <p:txBody>
          <a:bodyPr>
            <a:normAutofit/>
          </a:bodyPr>
          <a:lstStyle>
            <a:lvl1pPr>
              <a:defRPr sz="2800">
                <a:solidFill>
                  <a:srgbClr val="575756"/>
                </a:solidFill>
              </a:defRPr>
            </a:lvl1pPr>
            <a:lvl2pPr>
              <a:defRPr sz="2800">
                <a:solidFill>
                  <a:srgbClr val="575756"/>
                </a:solidFill>
              </a:defRPr>
            </a:lvl2pPr>
            <a:lvl3pPr>
              <a:defRPr sz="2800">
                <a:solidFill>
                  <a:srgbClr val="575756"/>
                </a:solidFill>
              </a:defRPr>
            </a:lvl3pPr>
            <a:lvl4pPr>
              <a:defRPr sz="2800">
                <a:solidFill>
                  <a:srgbClr val="575756"/>
                </a:solidFill>
              </a:defRPr>
            </a:lvl4pPr>
            <a:lvl5pPr>
              <a:defRPr sz="2800">
                <a:solidFill>
                  <a:srgbClr val="5757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846CE7D5-CF57-46EF-B807-FDD0502418D4}" type="datetimeFigureOut">
              <a:rPr lang="en-US" smtClean="0"/>
              <a:pPr/>
              <a:t>8/23/2023</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355729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DE2ADD-92A3-4E3D-AA64-BAB6A7775B50}" type="datetimeFigureOut">
              <a:rPr lang="en-GB" smtClean="0"/>
              <a:t>23/08/2023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35871519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46CE7D5-CF57-46EF-B807-FDD0502418D4}" type="datetimeFigureOut">
              <a:rPr lang="en-US" smtClean="0"/>
              <a:pPr/>
              <a:t>8/23/2023</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val="136190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hotograph">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201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01754119"/>
      </p:ext>
    </p:extLst>
  </p:cSld>
  <p:clrMapOvr>
    <a:masterClrMapping/>
  </p:clrMapOvr>
  <p:extLst>
    <p:ext uri="{DCECCB84-F9BA-43D5-87BE-67443E8EF086}">
      <p15:sldGuideLst xmlns:p15="http://schemas.microsoft.com/office/powerpoint/2012/main">
        <p15:guide id="1" pos="696">
          <p15:clr>
            <a:srgbClr val="A4A3A4"/>
          </p15:clr>
        </p15:guide>
        <p15:guide id="2" pos="732">
          <p15:clr>
            <a:srgbClr val="A4A3A4"/>
          </p15:clr>
        </p15:guide>
        <p15:guide id="3" pos="1299">
          <p15:clr>
            <a:srgbClr val="A4A3A4"/>
          </p15:clr>
        </p15:guide>
        <p15:guide id="4" pos="1335">
          <p15:clr>
            <a:srgbClr val="A4A3A4"/>
          </p15:clr>
        </p15:guide>
        <p15:guide id="5" pos="1902">
          <p15:clr>
            <a:srgbClr val="A4A3A4"/>
          </p15:clr>
        </p15:guide>
        <p15:guide id="6" pos="1938">
          <p15:clr>
            <a:srgbClr val="A4A3A4"/>
          </p15:clr>
        </p15:guide>
        <p15:guide id="7" pos="2505">
          <p15:clr>
            <a:srgbClr val="A4A3A4"/>
          </p15:clr>
        </p15:guide>
        <p15:guide id="8" pos="2541">
          <p15:clr>
            <a:srgbClr val="A4A3A4"/>
          </p15:clr>
        </p15:guide>
        <p15:guide id="9" pos="3108">
          <p15:clr>
            <a:srgbClr val="A4A3A4"/>
          </p15:clr>
        </p15:guide>
        <p15:guide id="10" pos="3144">
          <p15:clr>
            <a:srgbClr val="A4A3A4"/>
          </p15:clr>
        </p15:guide>
        <p15:guide id="11" orient="horz" pos="445">
          <p15:clr>
            <a:srgbClr val="C35EA4"/>
          </p15:clr>
        </p15:guide>
        <p15:guide id="12" orient="horz" pos="491">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49105C-76E9-E84E-B276-480B1EE7EC71}"/>
              </a:ext>
            </a:extLst>
          </p:cNvPr>
          <p:cNvSpPr txBox="1"/>
          <p:nvPr userDrawn="1"/>
        </p:nvSpPr>
        <p:spPr>
          <a:xfrm>
            <a:off x="0" y="6581002"/>
            <a:ext cx="12192000" cy="276999"/>
          </a:xfrm>
          <a:prstGeom prst="rect">
            <a:avLst/>
          </a:prstGeom>
          <a:solidFill>
            <a:schemeClr val="tx1"/>
          </a:solidFill>
          <a:ln>
            <a:noFill/>
          </a:ln>
        </p:spPr>
        <p:txBody>
          <a:bodyPr wrap="square" lIns="503999" rIns="720000" rtlCol="0">
            <a:spAutoFit/>
          </a:bodyPr>
          <a:lstStyle/>
          <a:p>
            <a:pPr algn="l"/>
            <a:r>
              <a:rPr lang="en-GB" sz="1200" b="0" i="0" kern="1200">
                <a:solidFill>
                  <a:schemeClr val="bg1"/>
                </a:solidFill>
                <a:effectLst/>
                <a:latin typeface="+mn-lt"/>
                <a:ea typeface="+mn-ea"/>
                <a:cs typeface="+mn-cs"/>
              </a:rPr>
              <a:t>Scottish Health and Industry Partnership (SHIP) | </a:t>
            </a:r>
            <a:r>
              <a:rPr kumimoji="0" lang="en-US" sz="1200" b="0" i="0" u="none" strike="noStrike" kern="1200" cap="none" spc="36" normalizeH="0" baseline="0" noProof="0">
                <a:ln>
                  <a:noFill/>
                </a:ln>
                <a:solidFill>
                  <a:schemeClr val="bg1"/>
                </a:solidFill>
                <a:effectLst/>
                <a:uLnTx/>
                <a:uFillTx/>
                <a:latin typeface="+mn-lt"/>
                <a:ea typeface="+mn-ea"/>
                <a:cs typeface="+mn-cs"/>
              </a:rPr>
              <a:t>ship@gov.scot</a:t>
            </a:r>
            <a:endParaRPr lang="en-US" sz="1200">
              <a:solidFill>
                <a:schemeClr val="bg1"/>
              </a:solidFill>
              <a:latin typeface="+mn-lt"/>
            </a:endParaRPr>
          </a:p>
        </p:txBody>
      </p:sp>
    </p:spTree>
    <p:extLst>
      <p:ext uri="{BB962C8B-B14F-4D97-AF65-F5344CB8AC3E}">
        <p14:creationId xmlns:p14="http://schemas.microsoft.com/office/powerpoint/2010/main" val="39577649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1176-8571-E44D-94BE-2330FF45E46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CB70406-446A-CA4A-8CF9-474703CE2B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FBEC5D-51B3-434C-8AD3-220BBE57ACFD}"/>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5" name="Footer Placeholder 4">
            <a:extLst>
              <a:ext uri="{FF2B5EF4-FFF2-40B4-BE49-F238E27FC236}">
                <a16:creationId xmlns:a16="http://schemas.microsoft.com/office/drawing/2014/main" id="{6F78B617-12F5-D740-A074-3BEA2BE2B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43A8F-1B92-2D46-BF94-0599A312B716}"/>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3162498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E8BE-0BFF-B14F-9E08-6E466677BAFB}"/>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D865671-2226-F040-9280-BD301BC8FCC9}"/>
              </a:ext>
            </a:extLst>
          </p:cNvPr>
          <p:cNvSpPr>
            <a:spLocks noGrp="1"/>
          </p:cNvSpPr>
          <p:nvPr>
            <p:ph type="body" idx="1"/>
          </p:nvPr>
        </p:nvSpPr>
        <p:spPr>
          <a:xfrm>
            <a:off x="831851" y="4589465"/>
            <a:ext cx="10515600" cy="1500188"/>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33107E-B6C2-8F4F-975F-A916B13FA022}"/>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5" name="Footer Placeholder 4">
            <a:extLst>
              <a:ext uri="{FF2B5EF4-FFF2-40B4-BE49-F238E27FC236}">
                <a16:creationId xmlns:a16="http://schemas.microsoft.com/office/drawing/2014/main" id="{A491D294-8BB1-7648-A31A-DD72AFD9BD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1F86F-2130-BC44-9091-8AA7E675AF4B}"/>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3501347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83BD-6887-8B46-9118-3A5EEBBF9E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6D4231C-B2B0-D445-8866-D08E2B8951A5}"/>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F42493-3C70-C945-8350-3F6C8A0037E9}"/>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EE924B6-2F3E-9C4D-AFC1-1F8B93DE0A5B}"/>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6" name="Footer Placeholder 5">
            <a:extLst>
              <a:ext uri="{FF2B5EF4-FFF2-40B4-BE49-F238E27FC236}">
                <a16:creationId xmlns:a16="http://schemas.microsoft.com/office/drawing/2014/main" id="{408450C5-40E5-9448-A3DC-CC2E7A0C94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B95CF-597E-5243-91AC-0E04C53C12DC}"/>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1980249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44F4-6E90-9845-94E0-C9135DA76BA6}"/>
              </a:ext>
            </a:extLst>
          </p:cNvPr>
          <p:cNvSpPr>
            <a:spLocks noGrp="1"/>
          </p:cNvSpPr>
          <p:nvPr>
            <p:ph type="title"/>
          </p:nvPr>
        </p:nvSpPr>
        <p:spPr>
          <a:xfrm>
            <a:off x="839788" y="365126"/>
            <a:ext cx="10515600" cy="1325564"/>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C7A0F98-CC8D-3B4A-A438-6831E93AAF17}"/>
              </a:ext>
            </a:extLst>
          </p:cNvPr>
          <p:cNvSpPr>
            <a:spLocks noGrp="1"/>
          </p:cNvSpPr>
          <p:nvPr>
            <p:ph type="body" idx="1"/>
          </p:nvPr>
        </p:nvSpPr>
        <p:spPr>
          <a:xfrm>
            <a:off x="839790" y="1681164"/>
            <a:ext cx="515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045E7E-F49C-7B40-AA6B-45D9B92C45CA}"/>
              </a:ext>
            </a:extLst>
          </p:cNvPr>
          <p:cNvSpPr>
            <a:spLocks noGrp="1"/>
          </p:cNvSpPr>
          <p:nvPr>
            <p:ph sz="half" idx="2"/>
          </p:nvPr>
        </p:nvSpPr>
        <p:spPr>
          <a:xfrm>
            <a:off x="839790" y="2505077"/>
            <a:ext cx="515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99456CC-6273-6D44-B3F6-84A06B19E406}"/>
              </a:ext>
            </a:extLst>
          </p:cNvPr>
          <p:cNvSpPr>
            <a:spLocks noGrp="1"/>
          </p:cNvSpPr>
          <p:nvPr>
            <p:ph type="body" sz="quarter" idx="3"/>
          </p:nvPr>
        </p:nvSpPr>
        <p:spPr>
          <a:xfrm>
            <a:off x="6172201" y="1681164"/>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579CC3C-105B-5C43-B577-A291FDFE136D}"/>
              </a:ext>
            </a:extLst>
          </p:cNvPr>
          <p:cNvSpPr>
            <a:spLocks noGrp="1"/>
          </p:cNvSpPr>
          <p:nvPr>
            <p:ph sz="quarter" idx="4"/>
          </p:nvPr>
        </p:nvSpPr>
        <p:spPr>
          <a:xfrm>
            <a:off x="6172201" y="2505077"/>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19AF43F-00DA-F846-A23D-2B8F4E781D96}"/>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8" name="Footer Placeholder 7">
            <a:extLst>
              <a:ext uri="{FF2B5EF4-FFF2-40B4-BE49-F238E27FC236}">
                <a16:creationId xmlns:a16="http://schemas.microsoft.com/office/drawing/2014/main" id="{E077E30D-5726-BF40-9EDD-755FAEFA58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2E4A43-401D-8343-A3C3-54ECB4B585A4}"/>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3721672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DF7D-AED5-F147-ADEB-52492D3FFCA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0BE8024-E5E7-FD44-AFF8-5D43A9D043C5}"/>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4" name="Footer Placeholder 3">
            <a:extLst>
              <a:ext uri="{FF2B5EF4-FFF2-40B4-BE49-F238E27FC236}">
                <a16:creationId xmlns:a16="http://schemas.microsoft.com/office/drawing/2014/main" id="{D4346F42-15C1-9345-AF0A-BFCED5CAB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286D16-BC9E-6B49-9D1F-B3E595F898CC}"/>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3543031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10458-5B14-764D-88D2-CDB85378D176}"/>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3" name="Footer Placeholder 2">
            <a:extLst>
              <a:ext uri="{FF2B5EF4-FFF2-40B4-BE49-F238E27FC236}">
                <a16:creationId xmlns:a16="http://schemas.microsoft.com/office/drawing/2014/main" id="{D9959715-F9F8-CA40-AE19-1C3975B2AC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A71A69-D13D-5247-9FBD-C24EC139B907}"/>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3111388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BDE2ADD-92A3-4E3D-AA64-BAB6A7775B50}"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3356036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D7C8-079D-EC43-A8A7-DDB6E7372F24}"/>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109AE3F-EF8F-C54B-90C6-CBCFA1C9D52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804EEE7-7B45-0A45-934B-CFF496CA9A8E}"/>
              </a:ext>
            </a:extLst>
          </p:cNvPr>
          <p:cNvSpPr>
            <a:spLocks noGrp="1"/>
          </p:cNvSpPr>
          <p:nvPr>
            <p:ph type="body" sz="half" idx="2"/>
          </p:nvPr>
        </p:nvSpPr>
        <p:spPr>
          <a:xfrm>
            <a:off x="839790"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2DAEBE-A878-0047-B387-CD4D64177F2A}"/>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6" name="Footer Placeholder 5">
            <a:extLst>
              <a:ext uri="{FF2B5EF4-FFF2-40B4-BE49-F238E27FC236}">
                <a16:creationId xmlns:a16="http://schemas.microsoft.com/office/drawing/2014/main" id="{D674CBD1-A12C-664F-A0C6-FB815410D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B1EBBB-7EC2-2649-B9CE-A43024542A8A}"/>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2648569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C065-F0FD-594B-817A-D61C659D45A2}"/>
              </a:ext>
            </a:extLst>
          </p:cNvPr>
          <p:cNvSpPr>
            <a:spLocks noGrp="1"/>
          </p:cNvSpPr>
          <p:nvPr>
            <p:ph type="title"/>
          </p:nvPr>
        </p:nvSpPr>
        <p:spPr>
          <a:xfrm>
            <a:off x="839790"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7BD97C3-36C8-6941-960B-823BBF343597}"/>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E5A7F84A-3FFD-B145-86D8-4459E3F4E0FB}"/>
              </a:ext>
            </a:extLst>
          </p:cNvPr>
          <p:cNvSpPr>
            <a:spLocks noGrp="1"/>
          </p:cNvSpPr>
          <p:nvPr>
            <p:ph type="body" sz="half" idx="2"/>
          </p:nvPr>
        </p:nvSpPr>
        <p:spPr>
          <a:xfrm>
            <a:off x="839790"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4A1757A-1219-594F-93E8-08C876838329}"/>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6" name="Footer Placeholder 5">
            <a:extLst>
              <a:ext uri="{FF2B5EF4-FFF2-40B4-BE49-F238E27FC236}">
                <a16:creationId xmlns:a16="http://schemas.microsoft.com/office/drawing/2014/main" id="{9146C453-F0D2-ED4A-9E2D-47976ACE53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5D4F43-07F5-8945-8F8D-87B746A33E6A}"/>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257737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92DE-0537-1543-9FC0-627BEA30AAC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D6BF1F0-1633-7C41-9A58-0943C8E27AB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52F275-481C-CB4B-BF09-1A8C1B466A97}"/>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5" name="Footer Placeholder 4">
            <a:extLst>
              <a:ext uri="{FF2B5EF4-FFF2-40B4-BE49-F238E27FC236}">
                <a16:creationId xmlns:a16="http://schemas.microsoft.com/office/drawing/2014/main" id="{31AC42C1-91B9-6641-BBB8-35B49596A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22F3B-5566-144A-ADEB-21D908C80ADA}"/>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1117392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81B1EE-4900-B74E-A22A-9DB9A8847CA7}"/>
              </a:ext>
            </a:extLst>
          </p:cNvPr>
          <p:cNvSpPr>
            <a:spLocks noGrp="1"/>
          </p:cNvSpPr>
          <p:nvPr>
            <p:ph type="title" orient="vert"/>
          </p:nvPr>
        </p:nvSpPr>
        <p:spPr>
          <a:xfrm>
            <a:off x="8724901" y="365126"/>
            <a:ext cx="2628900" cy="5811839"/>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903377-7C6E-1448-8013-60058621751B}"/>
              </a:ext>
            </a:extLst>
          </p:cNvPr>
          <p:cNvSpPr>
            <a:spLocks noGrp="1"/>
          </p:cNvSpPr>
          <p:nvPr>
            <p:ph type="body" orient="vert" idx="1"/>
          </p:nvPr>
        </p:nvSpPr>
        <p:spPr>
          <a:xfrm>
            <a:off x="838201" y="365126"/>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1838C5C-9F39-324E-A202-B2D9C40432B5}"/>
              </a:ext>
            </a:extLst>
          </p:cNvPr>
          <p:cNvSpPr>
            <a:spLocks noGrp="1"/>
          </p:cNvSpPr>
          <p:nvPr>
            <p:ph type="dt" sz="half" idx="10"/>
          </p:nvPr>
        </p:nvSpPr>
        <p:spPr/>
        <p:txBody>
          <a:bodyPr/>
          <a:lstStyle/>
          <a:p>
            <a:fld id="{FFEEAA3E-6B3D-F741-910E-1C6E8B2B7391}" type="datetimeFigureOut">
              <a:rPr lang="en-US" smtClean="0"/>
              <a:t>8/23/2023</a:t>
            </a:fld>
            <a:endParaRPr lang="en-US"/>
          </a:p>
        </p:txBody>
      </p:sp>
      <p:sp>
        <p:nvSpPr>
          <p:cNvPr id="5" name="Footer Placeholder 4">
            <a:extLst>
              <a:ext uri="{FF2B5EF4-FFF2-40B4-BE49-F238E27FC236}">
                <a16:creationId xmlns:a16="http://schemas.microsoft.com/office/drawing/2014/main" id="{138EF926-4662-8C49-82C7-FB33D5845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DF4D2-A6B9-3F4B-895B-96B146A7247C}"/>
              </a:ext>
            </a:extLst>
          </p:cNvPr>
          <p:cNvSpPr>
            <a:spLocks noGrp="1"/>
          </p:cNvSpPr>
          <p:nvPr>
            <p:ph type="sldNum" sz="quarter" idx="12"/>
          </p:nvPr>
        </p:nvSpPr>
        <p:spPr/>
        <p:txBody>
          <a:bodyPr/>
          <a:lstStyle/>
          <a:p>
            <a:fld id="{33EF2718-DDF8-F140-96F8-B7CDA973686E}" type="slidenum">
              <a:rPr lang="en-US" smtClean="0"/>
              <a:t>‹#›</a:t>
            </a:fld>
            <a:endParaRPr lang="en-US"/>
          </a:p>
        </p:txBody>
      </p:sp>
    </p:spTree>
    <p:extLst>
      <p:ext uri="{BB962C8B-B14F-4D97-AF65-F5344CB8AC3E}">
        <p14:creationId xmlns:p14="http://schemas.microsoft.com/office/powerpoint/2010/main" val="12777267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Rectangle 10"/>
          <p:cNvSpPr/>
          <p:nvPr/>
        </p:nvSpPr>
        <p:spPr>
          <a:xfrm>
            <a:off x="-6433" y="6789060"/>
            <a:ext cx="12206400" cy="77821"/>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44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FB0C-F99B-D247-A686-CBB4BCDDD147}"/>
              </a:ext>
            </a:extLst>
          </p:cNvPr>
          <p:cNvSpPr>
            <a:spLocks noGrp="1"/>
          </p:cNvSpPr>
          <p:nvPr>
            <p:ph type="ctrTitle"/>
          </p:nvPr>
        </p:nvSpPr>
        <p:spPr>
          <a:xfrm>
            <a:off x="1524000" y="1122364"/>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CB4ABF2-1195-5847-96F8-67BBB12DF20C}"/>
              </a:ext>
            </a:extLst>
          </p:cNvPr>
          <p:cNvSpPr>
            <a:spLocks noGrp="1"/>
          </p:cNvSpPr>
          <p:nvPr>
            <p:ph type="subTitle" idx="1"/>
          </p:nvPr>
        </p:nvSpPr>
        <p:spPr>
          <a:xfrm>
            <a:off x="1524000" y="3602039"/>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CBAEEA7-AE88-1F4A-9B94-FF24CD9A074C}"/>
              </a:ext>
            </a:extLst>
          </p:cNvPr>
          <p:cNvSpPr>
            <a:spLocks noGrp="1"/>
          </p:cNvSpPr>
          <p:nvPr>
            <p:ph type="dt" sz="half" idx="10"/>
          </p:nvPr>
        </p:nvSpPr>
        <p:spPr/>
        <p:txBody>
          <a:bodyPr/>
          <a:lstStyle/>
          <a:p>
            <a:fld id="{6E8361E2-D7AD-AF4E-BA10-A10FE2C22C60}" type="datetimeFigureOut">
              <a:rPr lang="en-US" smtClean="0"/>
              <a:t>8/23/2023</a:t>
            </a:fld>
            <a:endParaRPr lang="en-US"/>
          </a:p>
        </p:txBody>
      </p:sp>
      <p:sp>
        <p:nvSpPr>
          <p:cNvPr id="5" name="Footer Placeholder 4">
            <a:extLst>
              <a:ext uri="{FF2B5EF4-FFF2-40B4-BE49-F238E27FC236}">
                <a16:creationId xmlns:a16="http://schemas.microsoft.com/office/drawing/2014/main" id="{FA0E6B29-084C-844D-BF44-E506371F0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2630D4-109F-4A44-AFA0-0562133EC5DD}"/>
              </a:ext>
            </a:extLst>
          </p:cNvPr>
          <p:cNvSpPr>
            <a:spLocks noGrp="1"/>
          </p:cNvSpPr>
          <p:nvPr>
            <p:ph type="sldNum" sz="quarter" idx="12"/>
          </p:nvPr>
        </p:nvSpPr>
        <p:spPr/>
        <p:txBody>
          <a:bodyPr/>
          <a:lstStyle/>
          <a:p>
            <a:fld id="{0C42631A-6E72-1E48-BE8C-C3762E85A8B7}" type="slidenum">
              <a:rPr lang="en-US" smtClean="0"/>
              <a:t>‹#›</a:t>
            </a:fld>
            <a:endParaRPr lang="en-US"/>
          </a:p>
        </p:txBody>
      </p:sp>
    </p:spTree>
    <p:extLst>
      <p:ext uri="{BB962C8B-B14F-4D97-AF65-F5344CB8AC3E}">
        <p14:creationId xmlns:p14="http://schemas.microsoft.com/office/powerpoint/2010/main" val="2481238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6541-869A-5CA6-11A2-60E1B56A30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2DE6B10-EBB1-C1AB-9293-5338105A6AF7}"/>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CF09A93-CBB2-E46C-170E-8DB0A406E116}"/>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5" name="Footer Placeholder 4">
            <a:extLst>
              <a:ext uri="{FF2B5EF4-FFF2-40B4-BE49-F238E27FC236}">
                <a16:creationId xmlns:a16="http://schemas.microsoft.com/office/drawing/2014/main" id="{08734AFE-33A2-6726-3045-3306E6F5B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58777-6515-9FBB-00CA-EF6E45507F6B}"/>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2574822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12A17-5AAC-01D4-D62A-AD37F913B7F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2384FDC-4B1B-5E15-D2D1-3F0604566CF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F0A756-4A41-39ED-3A90-C7C171A78655}"/>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5" name="Footer Placeholder 4">
            <a:extLst>
              <a:ext uri="{FF2B5EF4-FFF2-40B4-BE49-F238E27FC236}">
                <a16:creationId xmlns:a16="http://schemas.microsoft.com/office/drawing/2014/main" id="{B7CB3657-2FDB-7338-D715-ADD7C59CDD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EA40F2-3B50-2C62-D493-1B84D8A353B7}"/>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14070121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0DBB-FB35-50BF-D23F-C2E73E2089B1}"/>
              </a:ext>
            </a:extLst>
          </p:cNvPr>
          <p:cNvSpPr>
            <a:spLocks noGrp="1"/>
          </p:cNvSpPr>
          <p:nvPr>
            <p:ph type="title"/>
          </p:nvPr>
        </p:nvSpPr>
        <p:spPr>
          <a:xfrm>
            <a:off x="831850" y="1709739"/>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624F4BC-1B51-BD68-35EC-48BC49175A58}"/>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9117CF-6E5B-B3B4-4F8B-DB056D979AEF}"/>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5" name="Footer Placeholder 4">
            <a:extLst>
              <a:ext uri="{FF2B5EF4-FFF2-40B4-BE49-F238E27FC236}">
                <a16:creationId xmlns:a16="http://schemas.microsoft.com/office/drawing/2014/main" id="{49F31E1E-60ED-E777-4668-DB71F23EDB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58784-9906-DB31-0F41-13B280079568}"/>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4146705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29A5-6AFE-1A98-4FA3-9F84E436DA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2B506AD-FE1F-DBDF-5890-0AB7B3A3DFB7}"/>
              </a:ext>
            </a:extLst>
          </p:cNvPr>
          <p:cNvSpPr>
            <a:spLocks noGrp="1"/>
          </p:cNvSpPr>
          <p:nvPr>
            <p:ph sz="half" idx="1"/>
          </p:nvPr>
        </p:nvSpPr>
        <p:spPr>
          <a:xfrm>
            <a:off x="838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A8FDD18-F36A-7925-98CA-5DC3BCFD7A1D}"/>
              </a:ext>
            </a:extLst>
          </p:cNvPr>
          <p:cNvSpPr>
            <a:spLocks noGrp="1"/>
          </p:cNvSpPr>
          <p:nvPr>
            <p:ph sz="half" idx="2"/>
          </p:nvPr>
        </p:nvSpPr>
        <p:spPr>
          <a:xfrm>
            <a:off x="6172200" y="1825626"/>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77BF003-6027-E607-A5E9-AAF6EFAD34D0}"/>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6" name="Footer Placeholder 5">
            <a:extLst>
              <a:ext uri="{FF2B5EF4-FFF2-40B4-BE49-F238E27FC236}">
                <a16:creationId xmlns:a16="http://schemas.microsoft.com/office/drawing/2014/main" id="{921ED4B0-C981-70DF-9449-399E70C118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7394C3-A3F3-E580-4879-B13F000E7CF4}"/>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355916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BDE2ADD-92A3-4E3D-AA64-BAB6A7775B50}" type="datetimeFigureOut">
              <a:rPr lang="en-GB" smtClean="0"/>
              <a:t>23/08/2023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2939266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638D1-A96B-8E97-3F09-62A569E0FE64}"/>
              </a:ext>
            </a:extLst>
          </p:cNvPr>
          <p:cNvSpPr>
            <a:spLocks noGrp="1"/>
          </p:cNvSpPr>
          <p:nvPr>
            <p:ph type="title"/>
          </p:nvPr>
        </p:nvSpPr>
        <p:spPr>
          <a:xfrm>
            <a:off x="839788" y="365126"/>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4B8C7E5-C2F1-779E-B38A-BF0228201FE9}"/>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BD2ECB-1920-2CA2-97F8-43B865D2598C}"/>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34C7C49-C8A0-7203-ACB4-E60217CF49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5A20706-2FB0-2D19-58E1-253D391CD09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44D5318-2D0D-345E-3833-1D383CADA93D}"/>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8" name="Footer Placeholder 7">
            <a:extLst>
              <a:ext uri="{FF2B5EF4-FFF2-40B4-BE49-F238E27FC236}">
                <a16:creationId xmlns:a16="http://schemas.microsoft.com/office/drawing/2014/main" id="{3B75F448-5800-1A6D-444E-252C67C0E7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915077-1CA1-F3D8-B35E-C753720BEBDA}"/>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2376324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0E935-CA3E-362C-25CE-4D83BF7679C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8B4F2D7-FDBC-78A4-9132-031AF8D92687}"/>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4" name="Footer Placeholder 3">
            <a:extLst>
              <a:ext uri="{FF2B5EF4-FFF2-40B4-BE49-F238E27FC236}">
                <a16:creationId xmlns:a16="http://schemas.microsoft.com/office/drawing/2014/main" id="{BBDCAEF9-41E4-5536-8E85-E2AF516A2A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3711AD-3172-5425-ABFD-BEC71B37A8EC}"/>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2439934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5CB3F-B4CE-2E60-35EE-9575EBB224D8}"/>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3" name="Footer Placeholder 2">
            <a:extLst>
              <a:ext uri="{FF2B5EF4-FFF2-40B4-BE49-F238E27FC236}">
                <a16:creationId xmlns:a16="http://schemas.microsoft.com/office/drawing/2014/main" id="{3CD782DF-9439-81D2-36F2-2B4E434513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B99C18-AA13-30B6-2FDA-9114FDF5BC07}"/>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426266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FC11-314E-13F7-E2B7-365B3047BE74}"/>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1233768-B65B-6648-BBE6-1615F3B2622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32B1ABB-3E1A-0F37-6BE0-1D7EE98EF9D9}"/>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5FB982A-5DFB-B01F-2430-4F3D6EC3CF4A}"/>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6" name="Footer Placeholder 5">
            <a:extLst>
              <a:ext uri="{FF2B5EF4-FFF2-40B4-BE49-F238E27FC236}">
                <a16:creationId xmlns:a16="http://schemas.microsoft.com/office/drawing/2014/main" id="{82934B15-ABEE-DAB5-0231-9CA77F4E5C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8DD204-D346-9F7E-596C-2C59594BED99}"/>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3602258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2E59-1DC7-80ED-B610-1D6FDF81042F}"/>
              </a:ext>
            </a:extLst>
          </p:cNvPr>
          <p:cNvSpPr>
            <a:spLocks noGrp="1"/>
          </p:cNvSpPr>
          <p:nvPr>
            <p:ph type="title"/>
          </p:nvPr>
        </p:nvSpPr>
        <p:spPr>
          <a:xfrm>
            <a:off x="839789"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FB605A88-C752-5369-5750-3FF9A9E431CF}"/>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a:extLst>
              <a:ext uri="{FF2B5EF4-FFF2-40B4-BE49-F238E27FC236}">
                <a16:creationId xmlns:a16="http://schemas.microsoft.com/office/drawing/2014/main" id="{87BEFD3D-9904-3FC6-806C-0C7729490114}"/>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684870-948B-583A-499C-83A2086446D3}"/>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6" name="Footer Placeholder 5">
            <a:extLst>
              <a:ext uri="{FF2B5EF4-FFF2-40B4-BE49-F238E27FC236}">
                <a16:creationId xmlns:a16="http://schemas.microsoft.com/office/drawing/2014/main" id="{9043FB90-9FB5-040F-F2D4-E0B53B3862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0F92D5-D88C-C1AF-87C0-7A427143F9BB}"/>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42070549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6407-DAAA-FEB3-2DAA-9529F1B10C8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797D172-CC16-7649-AEE6-545A6B47E1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185BE-D165-A627-C183-FF7805106EDC}"/>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5" name="Footer Placeholder 4">
            <a:extLst>
              <a:ext uri="{FF2B5EF4-FFF2-40B4-BE49-F238E27FC236}">
                <a16:creationId xmlns:a16="http://schemas.microsoft.com/office/drawing/2014/main" id="{B7D1A098-025C-99A5-A38E-068DB588EA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1B7EE2-B128-28F4-300E-9F5F71C75CF7}"/>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4030263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AEE2B9-58F5-EA74-C477-C4F611B02728}"/>
              </a:ext>
            </a:extLst>
          </p:cNvPr>
          <p:cNvSpPr>
            <a:spLocks noGrp="1"/>
          </p:cNvSpPr>
          <p:nvPr>
            <p:ph type="title" orient="vert"/>
          </p:nvPr>
        </p:nvSpPr>
        <p:spPr>
          <a:xfrm>
            <a:off x="8724900" y="365126"/>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5466012-A898-714A-09EB-236B13DBBCD7}"/>
              </a:ext>
            </a:extLst>
          </p:cNvPr>
          <p:cNvSpPr>
            <a:spLocks noGrp="1"/>
          </p:cNvSpPr>
          <p:nvPr>
            <p:ph type="body" orient="vert" idx="1"/>
          </p:nvPr>
        </p:nvSpPr>
        <p:spPr>
          <a:xfrm>
            <a:off x="838200" y="365126"/>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9998E6-0A03-0A48-09BE-79D9454E7648}"/>
              </a:ext>
            </a:extLst>
          </p:cNvPr>
          <p:cNvSpPr>
            <a:spLocks noGrp="1"/>
          </p:cNvSpPr>
          <p:nvPr>
            <p:ph type="dt" sz="half" idx="10"/>
          </p:nvPr>
        </p:nvSpPr>
        <p:spPr/>
        <p:txBody>
          <a:bodyPr/>
          <a:lstStyle/>
          <a:p>
            <a:fld id="{89B00B0B-8BFB-43B5-90B5-46BFD7CD7A02}" type="datetimeFigureOut">
              <a:rPr lang="en-GB" smtClean="0"/>
              <a:t>23/08/2023</a:t>
            </a:fld>
            <a:endParaRPr lang="en-GB"/>
          </a:p>
        </p:txBody>
      </p:sp>
      <p:sp>
        <p:nvSpPr>
          <p:cNvPr id="5" name="Footer Placeholder 4">
            <a:extLst>
              <a:ext uri="{FF2B5EF4-FFF2-40B4-BE49-F238E27FC236}">
                <a16:creationId xmlns:a16="http://schemas.microsoft.com/office/drawing/2014/main" id="{2F790B20-36BF-C210-5190-BCE5E2945F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2625D9-25D9-AE39-C9AF-B81594932E88}"/>
              </a:ext>
            </a:extLst>
          </p:cNvPr>
          <p:cNvSpPr>
            <a:spLocks noGrp="1"/>
          </p:cNvSpPr>
          <p:nvPr>
            <p:ph type="sldNum" sz="quarter" idx="12"/>
          </p:nvPr>
        </p:nvSpPr>
        <p:spPr/>
        <p:txBody>
          <a:bodyPr/>
          <a:lstStyle/>
          <a:p>
            <a:fld id="{BBD8334A-F613-435A-965E-AA33D9DB63A2}" type="slidenum">
              <a:rPr lang="en-GB" smtClean="0"/>
              <a:t>‹#›</a:t>
            </a:fld>
            <a:endParaRPr lang="en-GB"/>
          </a:p>
        </p:txBody>
      </p:sp>
    </p:spTree>
    <p:extLst>
      <p:ext uri="{BB962C8B-B14F-4D97-AF65-F5344CB8AC3E}">
        <p14:creationId xmlns:p14="http://schemas.microsoft.com/office/powerpoint/2010/main" val="3478900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9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BDE2ADD-92A3-4E3D-AA64-BAB6A7775B50}" type="datetimeFigureOut">
              <a:rPr lang="en-GB" smtClean="0"/>
              <a:t>23/08/2023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3274054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E2ADD-92A3-4E3D-AA64-BAB6A7775B50}" type="datetimeFigureOut">
              <a:rPr lang="en-GB" smtClean="0"/>
              <a:t>23/08/2023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991272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DE2ADD-92A3-4E3D-AA64-BAB6A7775B50}"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368842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DE2ADD-92A3-4E3D-AA64-BAB6A7775B50}" type="datetimeFigureOut">
              <a:rPr lang="en-GB" smtClean="0"/>
              <a:t>23/08/2023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2C91BF-7139-40EB-9A05-204FB6C89BAA}" type="slidenum">
              <a:rPr lang="en-GB" smtClean="0"/>
              <a:t>‹#›</a:t>
            </a:fld>
            <a:endParaRPr lang="en-GB"/>
          </a:p>
        </p:txBody>
      </p:sp>
    </p:spTree>
    <p:extLst>
      <p:ext uri="{BB962C8B-B14F-4D97-AF65-F5344CB8AC3E}">
        <p14:creationId xmlns:p14="http://schemas.microsoft.com/office/powerpoint/2010/main" val="3078275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E2ADD-92A3-4E3D-AA64-BAB6A7775B50}" type="datetimeFigureOut">
              <a:rPr lang="en-GB" smtClean="0"/>
              <a:t>23/08/2023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C91BF-7139-40EB-9A05-204FB6C89BAA}" type="slidenum">
              <a:rPr lang="en-GB" smtClean="0"/>
              <a:t>‹#›</a:t>
            </a:fld>
            <a:endParaRPr lang="en-GB"/>
          </a:p>
        </p:txBody>
      </p:sp>
    </p:spTree>
    <p:extLst>
      <p:ext uri="{BB962C8B-B14F-4D97-AF65-F5344CB8AC3E}">
        <p14:creationId xmlns:p14="http://schemas.microsoft.com/office/powerpoint/2010/main" val="352986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8/23/2023</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86069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PP footer.png"/>
          <p:cNvPicPr>
            <a:picLocks noChangeAspect="1"/>
          </p:cNvPicPr>
          <p:nvPr userDrawn="1"/>
        </p:nvPicPr>
        <p:blipFill>
          <a:blip r:embed="rId11" cstate="print">
            <a:alphaModFix amt="20000"/>
          </a:blip>
          <a:stretch>
            <a:fillRect/>
          </a:stretch>
        </p:blipFill>
        <p:spPr>
          <a:xfrm>
            <a:off x="0" y="4089400"/>
            <a:ext cx="12192000" cy="2768600"/>
          </a:xfrm>
          <a:prstGeom prst="rect">
            <a:avLst/>
          </a:prstGeom>
        </p:spPr>
      </p:pic>
      <p:sp>
        <p:nvSpPr>
          <p:cNvPr id="2" name="Title Placeholder 1"/>
          <p:cNvSpPr>
            <a:spLocks noGrp="1"/>
          </p:cNvSpPr>
          <p:nvPr>
            <p:ph type="title"/>
          </p:nvPr>
        </p:nvSpPr>
        <p:spPr>
          <a:xfrm>
            <a:off x="386367" y="365126"/>
            <a:ext cx="8406131" cy="1051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386366" y="1416677"/>
            <a:ext cx="11256135" cy="4760287"/>
          </a:xfrm>
          <a:prstGeom prst="rect">
            <a:avLst/>
          </a:prstGeom>
        </p:spPr>
        <p:txBody>
          <a:bodyPr vert="horz" lIns="91440" tIns="45720" rIns="91440" bIns="45720" rtlCol="0">
            <a:normAutofit/>
          </a:bodyPr>
          <a:lstStyle/>
          <a:p>
            <a:pPr lvl="0"/>
            <a:r>
              <a:rPr lang="en-US"/>
              <a:t>Level 2 heading</a:t>
            </a:r>
          </a:p>
          <a:p>
            <a:pPr lvl="1"/>
            <a:r>
              <a:rPr lang="en-US"/>
              <a:t>Paragraph text</a:t>
            </a:r>
          </a:p>
          <a:p>
            <a:pPr lvl="2"/>
            <a:r>
              <a:rPr lang="en-US"/>
              <a:t>Third level</a:t>
            </a:r>
          </a:p>
          <a:p>
            <a:pPr lvl="3"/>
            <a:r>
              <a:rPr lang="en-US"/>
              <a:t>Fourth level</a:t>
            </a:r>
          </a:p>
          <a:p>
            <a:pPr lvl="4"/>
            <a:r>
              <a:rPr lang="en-US"/>
              <a:t>Fifth level</a:t>
            </a:r>
          </a:p>
        </p:txBody>
      </p:sp>
      <p:pic>
        <p:nvPicPr>
          <p:cNvPr id="7" name="Picture 5" descr="A picture containing plate, food, drawing&#10;&#10;Description automatically generated">
            <a:extLst>
              <a:ext uri="{FF2B5EF4-FFF2-40B4-BE49-F238E27FC236}">
                <a16:creationId xmlns:a16="http://schemas.microsoft.com/office/drawing/2014/main" id="{5D9AF157-1B95-4B83-BED9-8E72BECAEFAA}"/>
              </a:ext>
            </a:extLst>
          </p:cNvPr>
          <p:cNvPicPr>
            <a:picLocks noChangeAspect="1"/>
          </p:cNvPicPr>
          <p:nvPr userDrawn="1"/>
        </p:nvPicPr>
        <p:blipFill>
          <a:blip r:embed="rId12" cstate="print">
            <a:alphaModFix amt="50000"/>
          </a:blip>
          <a:stretch>
            <a:fillRect/>
          </a:stretch>
        </p:blipFill>
        <p:spPr>
          <a:xfrm>
            <a:off x="9632515" y="405491"/>
            <a:ext cx="2508876" cy="660296"/>
          </a:xfrm>
          <a:prstGeom prst="rect">
            <a:avLst/>
          </a:prstGeom>
        </p:spPr>
      </p:pic>
      <p:sp>
        <p:nvSpPr>
          <p:cNvPr id="11" name="TextBox 10"/>
          <p:cNvSpPr txBox="1"/>
          <p:nvPr userDrawn="1"/>
        </p:nvSpPr>
        <p:spPr>
          <a:xfrm>
            <a:off x="8911988" y="6332563"/>
            <a:ext cx="2947916" cy="338554"/>
          </a:xfrm>
          <a:prstGeom prst="rect">
            <a:avLst/>
          </a:prstGeom>
          <a:noFill/>
        </p:spPr>
        <p:txBody>
          <a:bodyPr wrap="square" rtlCol="0">
            <a:spAutoFit/>
          </a:bodyPr>
          <a:lstStyle/>
          <a:p>
            <a:pPr algn="r"/>
            <a:fld id="{C1270F86-ADA5-4F18-89C3-BB8E1A851443}" type="slidenum">
              <a:rPr lang="en-GB" sz="1600" b="1" smtClean="0">
                <a:solidFill>
                  <a:srgbClr val="004785"/>
                </a:solidFill>
                <a:latin typeface="Arial" pitchFamily="34" charset="0"/>
                <a:cs typeface="Arial" pitchFamily="34" charset="0"/>
              </a:rPr>
              <a:pPr algn="r"/>
              <a:t>‹#›</a:t>
            </a:fld>
            <a:endParaRPr lang="en-GB" sz="1600" b="1">
              <a:solidFill>
                <a:srgbClr val="004785"/>
              </a:solidFill>
              <a:latin typeface="Arial" pitchFamily="34" charset="0"/>
              <a:cs typeface="Arial" pitchFamily="34" charset="0"/>
            </a:endParaRPr>
          </a:p>
        </p:txBody>
      </p:sp>
      <p:pic>
        <p:nvPicPr>
          <p:cNvPr id="8" name="Picture 7" descr="Logo&#10;&#10;Description automatically generated">
            <a:extLst>
              <a:ext uri="{FF2B5EF4-FFF2-40B4-BE49-F238E27FC236}">
                <a16:creationId xmlns:a16="http://schemas.microsoft.com/office/drawing/2014/main" id="{DA0CF410-C786-43D8-88BE-FC3810EFC4FB}"/>
              </a:ext>
            </a:extLst>
          </p:cNvPr>
          <p:cNvPicPr>
            <a:picLocks noChangeAspect="1"/>
          </p:cNvPicPr>
          <p:nvPr userDrawn="1"/>
        </p:nvPicPr>
        <p:blipFill>
          <a:blip r:embed="rId13" cstate="print">
            <a:alphaModFix amt="50000"/>
            <a:extLst>
              <a:ext uri="{28A0092B-C50C-407E-A947-70E740481C1C}">
                <a14:useLocalDpi xmlns:a14="http://schemas.microsoft.com/office/drawing/2010/main" val="0"/>
              </a:ext>
            </a:extLst>
          </a:blip>
          <a:stretch>
            <a:fillRect/>
          </a:stretch>
        </p:blipFill>
        <p:spPr>
          <a:xfrm>
            <a:off x="8792498" y="315630"/>
            <a:ext cx="840018" cy="840018"/>
          </a:xfrm>
          <a:prstGeom prst="rect">
            <a:avLst/>
          </a:prstGeom>
        </p:spPr>
      </p:pic>
    </p:spTree>
    <p:extLst>
      <p:ext uri="{BB962C8B-B14F-4D97-AF65-F5344CB8AC3E}">
        <p14:creationId xmlns:p14="http://schemas.microsoft.com/office/powerpoint/2010/main" val="21123412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xStyles>
    <p:titleStyle>
      <a:lvl1pPr algn="l" defTabSz="914446" rtl="0" eaLnBrk="1" latinLnBrk="0" hangingPunct="1">
        <a:lnSpc>
          <a:spcPct val="90000"/>
        </a:lnSpc>
        <a:spcBef>
          <a:spcPct val="0"/>
        </a:spcBef>
        <a:buNone/>
        <a:defRPr sz="3600" kern="1200">
          <a:solidFill>
            <a:srgbClr val="004785"/>
          </a:solidFill>
          <a:latin typeface="Arial" pitchFamily="34" charset="0"/>
          <a:ea typeface="+mj-ea"/>
          <a:cs typeface="Arial" pitchFamily="34" charset="0"/>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3200" kern="1200">
          <a:solidFill>
            <a:srgbClr val="0C92BC"/>
          </a:solidFill>
          <a:latin typeface="Arial" pitchFamily="34" charset="0"/>
          <a:ea typeface="+mn-ea"/>
          <a:cs typeface="Arial" pitchFamily="34" charset="0"/>
        </a:defRPr>
      </a:lvl1pPr>
      <a:lvl2pPr marL="685834" indent="-228611" algn="l" defTabSz="914446" rtl="0" eaLnBrk="1" latinLnBrk="0" hangingPunct="1">
        <a:lnSpc>
          <a:spcPct val="90000"/>
        </a:lnSpc>
        <a:spcBef>
          <a:spcPts val="500"/>
        </a:spcBef>
        <a:buClr>
          <a:srgbClr val="0C92BC"/>
        </a:buClr>
        <a:buFont typeface="Arial" panose="020B0604020202020204" pitchFamily="34" charset="0"/>
        <a:buChar char="•"/>
        <a:defRPr sz="2800" kern="1200">
          <a:solidFill>
            <a:srgbClr val="575756"/>
          </a:solidFill>
          <a:latin typeface="Arial" pitchFamily="34" charset="0"/>
          <a:ea typeface="+mn-ea"/>
          <a:cs typeface="Arial" pitchFamily="34" charset="0"/>
        </a:defRPr>
      </a:lvl2pPr>
      <a:lvl3pPr marL="1143057" indent="-228611" algn="l" defTabSz="914446" rtl="0" eaLnBrk="1" latinLnBrk="0" hangingPunct="1">
        <a:lnSpc>
          <a:spcPct val="90000"/>
        </a:lnSpc>
        <a:spcBef>
          <a:spcPts val="500"/>
        </a:spcBef>
        <a:buClr>
          <a:srgbClr val="0C92BC"/>
        </a:buClr>
        <a:buFont typeface="Arial" panose="020B0604020202020204" pitchFamily="34" charset="0"/>
        <a:buChar char="•"/>
        <a:defRPr sz="2800" kern="1200">
          <a:solidFill>
            <a:srgbClr val="575756"/>
          </a:solidFill>
          <a:latin typeface="Arial" pitchFamily="34" charset="0"/>
          <a:ea typeface="+mn-ea"/>
          <a:cs typeface="Arial" pitchFamily="34" charset="0"/>
        </a:defRPr>
      </a:lvl3pPr>
      <a:lvl4pPr marL="1600280" indent="-228611" algn="l" defTabSz="914446" rtl="0" eaLnBrk="1" latinLnBrk="0" hangingPunct="1">
        <a:lnSpc>
          <a:spcPct val="90000"/>
        </a:lnSpc>
        <a:spcBef>
          <a:spcPts val="500"/>
        </a:spcBef>
        <a:buClr>
          <a:srgbClr val="0C92BC"/>
        </a:buClr>
        <a:buFont typeface="Arial" panose="020B0604020202020204" pitchFamily="34" charset="0"/>
        <a:buChar char="•"/>
        <a:defRPr sz="2800" kern="1200">
          <a:solidFill>
            <a:srgbClr val="575756"/>
          </a:solidFill>
          <a:latin typeface="Arial" pitchFamily="34" charset="0"/>
          <a:ea typeface="+mn-ea"/>
          <a:cs typeface="Arial" pitchFamily="34" charset="0"/>
        </a:defRPr>
      </a:lvl4pPr>
      <a:lvl5pPr marL="2057503" indent="-228611" algn="l" defTabSz="914446" rtl="0" eaLnBrk="1" latinLnBrk="0" hangingPunct="1">
        <a:lnSpc>
          <a:spcPct val="90000"/>
        </a:lnSpc>
        <a:spcBef>
          <a:spcPts val="500"/>
        </a:spcBef>
        <a:buClr>
          <a:srgbClr val="0C92BC"/>
        </a:buClr>
        <a:buFont typeface="Arial" panose="020B0604020202020204" pitchFamily="34" charset="0"/>
        <a:buChar char="•"/>
        <a:defRPr sz="2800" kern="1200">
          <a:solidFill>
            <a:srgbClr val="575756"/>
          </a:solidFill>
          <a:latin typeface="Arial" pitchFamily="34" charset="0"/>
          <a:ea typeface="+mn-ea"/>
          <a:cs typeface="Arial"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D25B38-D4A4-3C41-ACF9-C2BBAABD932F}"/>
              </a:ext>
            </a:extLst>
          </p:cNvPr>
          <p:cNvSpPr>
            <a:spLocks noGrp="1"/>
          </p:cNvSpPr>
          <p:nvPr>
            <p:ph type="title"/>
          </p:nvPr>
        </p:nvSpPr>
        <p:spPr>
          <a:xfrm>
            <a:off x="838200" y="365126"/>
            <a:ext cx="10515600" cy="132556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676515-2403-9B46-B38B-E87C937BDC86}"/>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EF483D-854E-774D-915F-7ABEBC576A0C}"/>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EAA3E-6B3D-F741-910E-1C6E8B2B7391}" type="datetimeFigureOut">
              <a:rPr lang="en-US" smtClean="0"/>
              <a:t>8/23/2023</a:t>
            </a:fld>
            <a:endParaRPr lang="en-US"/>
          </a:p>
        </p:txBody>
      </p:sp>
      <p:sp>
        <p:nvSpPr>
          <p:cNvPr id="5" name="Footer Placeholder 4">
            <a:extLst>
              <a:ext uri="{FF2B5EF4-FFF2-40B4-BE49-F238E27FC236}">
                <a16:creationId xmlns:a16="http://schemas.microsoft.com/office/drawing/2014/main" id="{1230712E-AFC8-FF4A-877C-15AF277F7C2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43521F-B67A-0B41-86A2-AC3AC65AE55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EF2718-DDF8-F140-96F8-B7CDA973686E}" type="slidenum">
              <a:rPr lang="en-US" smtClean="0"/>
              <a:t>‹#›</a:t>
            </a:fld>
            <a:endParaRPr lang="en-US"/>
          </a:p>
        </p:txBody>
      </p:sp>
    </p:spTree>
    <p:extLst>
      <p:ext uri="{BB962C8B-B14F-4D97-AF65-F5344CB8AC3E}">
        <p14:creationId xmlns:p14="http://schemas.microsoft.com/office/powerpoint/2010/main" val="26751199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CA43E-37B3-528B-3B63-46549833023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E475F68-3DD7-1B11-636F-494292ED45D1}"/>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655E543-8088-E23E-181C-62A1827D25D3}"/>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B00B0B-8BFB-43B5-90B5-46BFD7CD7A02}" type="datetimeFigureOut">
              <a:rPr lang="en-GB" smtClean="0"/>
              <a:t>23/08/2023</a:t>
            </a:fld>
            <a:endParaRPr lang="en-GB"/>
          </a:p>
        </p:txBody>
      </p:sp>
      <p:sp>
        <p:nvSpPr>
          <p:cNvPr id="5" name="Footer Placeholder 4">
            <a:extLst>
              <a:ext uri="{FF2B5EF4-FFF2-40B4-BE49-F238E27FC236}">
                <a16:creationId xmlns:a16="http://schemas.microsoft.com/office/drawing/2014/main" id="{B7E8B7C7-4A92-5397-3D96-79323C4D5B7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88D9F8-4DE4-7AE2-3754-47B59A6C6EB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8334A-F613-435A-965E-AA33D9DB63A2}" type="slidenum">
              <a:rPr lang="en-GB" smtClean="0"/>
              <a:t>‹#›</a:t>
            </a:fld>
            <a:endParaRPr lang="en-GB"/>
          </a:p>
        </p:txBody>
      </p:sp>
    </p:spTree>
    <p:extLst>
      <p:ext uri="{BB962C8B-B14F-4D97-AF65-F5344CB8AC3E}">
        <p14:creationId xmlns:p14="http://schemas.microsoft.com/office/powerpoint/2010/main" val="237057827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52.xml"/><Relationship Id="rId5" Type="http://schemas.openxmlformats.org/officeDocument/2006/relationships/image" Target="../media/image11.jpe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5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hyperlink" Target="mailto:InnovationFellowship@gov.scot" TargetMode="External"/><Relationship Id="rId4" Type="http://schemas.openxmlformats.org/officeDocument/2006/relationships/hyperlink" Target="mailto:innovation@ggc.scot.nhs.u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hyperlink" Target="https://www.cso.scot.nhs.uk/innovationfellowships/"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5" Type="http://schemas.openxmlformats.org/officeDocument/2006/relationships/image" Target="../media/image11.jpeg"/><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5.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microsoft.com/office/2007/relationships/hdphoto" Target="../media/hdphoto1.wdp"/><Relationship Id="rId11" Type="http://schemas.openxmlformats.org/officeDocument/2006/relationships/image" Target="../media/image36.sv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sv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3" Type="http://schemas.openxmlformats.org/officeDocument/2006/relationships/image" Target="../media/image37.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8.svg"/><Relationship Id="rId9" Type="http://schemas.openxmlformats.org/officeDocument/2006/relationships/image" Target="../media/image44.png"/><Relationship Id="rId14" Type="http://schemas.openxmlformats.org/officeDocument/2006/relationships/image" Target="../media/image49.sv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lated image">
            <a:extLst>
              <a:ext uri="{FF2B5EF4-FFF2-40B4-BE49-F238E27FC236}">
                <a16:creationId xmlns:a16="http://schemas.microsoft.com/office/drawing/2014/main" id="{19AC5E53-F801-594F-AD03-986580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1"/>
            <a:ext cx="12192000" cy="68789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496049" y="1037167"/>
            <a:ext cx="4572816" cy="4572816"/>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630">
              <a:defRPr/>
            </a:pPr>
            <a:endParaRPr lang="en-US" sz="2400">
              <a:solidFill>
                <a:prstClr val="white"/>
              </a:solidFill>
              <a:latin typeface="Calibri"/>
            </a:endParaRPr>
          </a:p>
        </p:txBody>
      </p:sp>
      <p:pic>
        <p:nvPicPr>
          <p:cNvPr id="10" name="Picture 9" descr="Text&#10;&#10;Description automatically generated with medium confidence">
            <a:extLst>
              <a:ext uri="{FF2B5EF4-FFF2-40B4-BE49-F238E27FC236}">
                <a16:creationId xmlns:a16="http://schemas.microsoft.com/office/drawing/2014/main" id="{69984841-75F2-2B45-B0C0-62F887B99F3E}"/>
              </a:ext>
            </a:extLst>
          </p:cNvPr>
          <p:cNvPicPr>
            <a:picLocks noChangeAspect="1"/>
          </p:cNvPicPr>
          <p:nvPr/>
        </p:nvPicPr>
        <p:blipFill>
          <a:blip r:embed="rId4"/>
          <a:stretch>
            <a:fillRect/>
          </a:stretch>
        </p:blipFill>
        <p:spPr>
          <a:xfrm>
            <a:off x="520202" y="5659918"/>
            <a:ext cx="5047272" cy="1043102"/>
          </a:xfrm>
          <a:prstGeom prst="rect">
            <a:avLst/>
          </a:prstGeom>
        </p:spPr>
      </p:pic>
      <p:sp>
        <p:nvSpPr>
          <p:cNvPr id="11" name="TextBox 4"/>
          <p:cNvSpPr txBox="1"/>
          <p:nvPr/>
        </p:nvSpPr>
        <p:spPr>
          <a:xfrm>
            <a:off x="609600" y="1359916"/>
            <a:ext cx="5347317" cy="1257524"/>
          </a:xfrm>
          <a:prstGeom prst="rect">
            <a:avLst/>
          </a:prstGeom>
          <a:ln>
            <a:noFill/>
          </a:ln>
        </p:spPr>
        <p:txBody>
          <a:bodyPr wrap="square" lIns="0" tIns="0" rIns="0" bIns="0" rtlCol="0" anchor="t">
            <a:spAutoFit/>
          </a:bodyPr>
          <a:lstStyle/>
          <a:p>
            <a:pPr defTabSz="609630">
              <a:lnSpc>
                <a:spcPts val="4991"/>
              </a:lnSpc>
              <a:defRPr/>
            </a:pPr>
            <a:r>
              <a:rPr lang="en-US" sz="4000" b="1">
                <a:solidFill>
                  <a:prstClr val="white"/>
                </a:solidFill>
                <a:latin typeface="Calibri"/>
              </a:rPr>
              <a:t>NHS Scotland Innovation Fellowship Scheme</a:t>
            </a:r>
          </a:p>
        </p:txBody>
      </p:sp>
      <p:sp>
        <p:nvSpPr>
          <p:cNvPr id="2" name="TextBox 1"/>
          <p:cNvSpPr txBox="1"/>
          <p:nvPr/>
        </p:nvSpPr>
        <p:spPr>
          <a:xfrm>
            <a:off x="520202" y="2947696"/>
            <a:ext cx="3021988" cy="1477328"/>
          </a:xfrm>
          <a:prstGeom prst="rect">
            <a:avLst/>
          </a:prstGeom>
          <a:noFill/>
        </p:spPr>
        <p:txBody>
          <a:bodyPr wrap="square" rtlCol="0">
            <a:spAutoFit/>
          </a:bodyPr>
          <a:lstStyle/>
          <a:p>
            <a:pPr defTabSz="609630">
              <a:defRPr/>
            </a:pPr>
            <a:r>
              <a:rPr lang="en-US" sz="2400" b="1">
                <a:solidFill>
                  <a:prstClr val="white"/>
                </a:solidFill>
              </a:rPr>
              <a:t>Information Session</a:t>
            </a:r>
          </a:p>
          <a:p>
            <a:pPr defTabSz="609630">
              <a:defRPr/>
            </a:pPr>
            <a:r>
              <a:rPr lang="en-US" sz="2400" b="1">
                <a:solidFill>
                  <a:prstClr val="white"/>
                </a:solidFill>
              </a:rPr>
              <a:t>15</a:t>
            </a:r>
            <a:r>
              <a:rPr lang="en-US" sz="2400" b="1" baseline="30000">
                <a:solidFill>
                  <a:prstClr val="white"/>
                </a:solidFill>
              </a:rPr>
              <a:t>th</a:t>
            </a:r>
            <a:r>
              <a:rPr lang="en-US" sz="2400" b="1">
                <a:solidFill>
                  <a:prstClr val="white"/>
                </a:solidFill>
              </a:rPr>
              <a:t> August 2023</a:t>
            </a:r>
          </a:p>
          <a:p>
            <a:pPr defTabSz="609630">
              <a:defRPr/>
            </a:pPr>
            <a:r>
              <a:rPr lang="en-US" sz="2400" b="1">
                <a:solidFill>
                  <a:prstClr val="white"/>
                </a:solidFill>
              </a:rPr>
              <a:t>14:30-15:30</a:t>
            </a:r>
            <a:endParaRPr lang="en-US" sz="1600">
              <a:solidFill>
                <a:prstClr val="white"/>
              </a:solidFill>
            </a:endParaRPr>
          </a:p>
          <a:p>
            <a:endParaRPr lang="en-GB"/>
          </a:p>
        </p:txBody>
      </p:sp>
      <p:pic>
        <p:nvPicPr>
          <p:cNvPr id="3" name="Picture 2">
            <a:extLst>
              <a:ext uri="{FF2B5EF4-FFF2-40B4-BE49-F238E27FC236}">
                <a16:creationId xmlns:a16="http://schemas.microsoft.com/office/drawing/2014/main" id="{71C0CE6B-6643-1C92-7014-0E2F5996BE14}"/>
              </a:ext>
            </a:extLst>
          </p:cNvPr>
          <p:cNvPicPr>
            <a:picLocks noChangeAspect="1"/>
          </p:cNvPicPr>
          <p:nvPr/>
        </p:nvPicPr>
        <p:blipFill>
          <a:blip r:embed="rId5"/>
          <a:stretch>
            <a:fillRect/>
          </a:stretch>
        </p:blipFill>
        <p:spPr>
          <a:xfrm>
            <a:off x="9910915" y="5773886"/>
            <a:ext cx="2067025" cy="815165"/>
          </a:xfrm>
          <a:prstGeom prst="rect">
            <a:avLst/>
          </a:prstGeom>
        </p:spPr>
      </p:pic>
    </p:spTree>
    <p:extLst>
      <p:ext uri="{BB962C8B-B14F-4D97-AF65-F5344CB8AC3E}">
        <p14:creationId xmlns:p14="http://schemas.microsoft.com/office/powerpoint/2010/main" val="313337383"/>
      </p:ext>
    </p:extLst>
  </p:cSld>
  <p:clrMapOvr>
    <a:masterClrMapping/>
  </p:clrMapOvr>
  <mc:AlternateContent xmlns:mc="http://schemas.openxmlformats.org/markup-compatibility/2006" xmlns:p14="http://schemas.microsoft.com/office/powerpoint/2010/main">
    <mc:Choice Requires="p14">
      <p:transition spd="slow" p14:dur="2000" advTm="40464"/>
    </mc:Choice>
    <mc:Fallback xmlns="">
      <p:transition spd="slow" advTm="404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4775200" cy="863600"/>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8"/>
              <a:ext cx="7882716" cy="2794729"/>
            </a:xfrm>
            <a:prstGeom prst="rect">
              <a:avLst/>
            </a:prstGeom>
          </p:spPr>
          <p:txBody>
            <a:bodyPr lIns="0" tIns="0" rIns="0" bIns="0" rtlCol="0" anchor="t">
              <a:spAutoFit/>
            </a:bodyPr>
            <a:lstStyle/>
            <a:p>
              <a:pPr marL="0" marR="0" lvl="0" indent="0" algn="l" defTabSz="609630" rtl="0" eaLnBrk="1" fontAlgn="auto" latinLnBrk="0" hangingPunct="1">
                <a:lnSpc>
                  <a:spcPts val="4538"/>
                </a:lnSpc>
                <a:spcBef>
                  <a:spcPts val="0"/>
                </a:spcBef>
                <a:spcAft>
                  <a:spcPts val="0"/>
                </a:spcAft>
                <a:buClrTx/>
                <a:buSzTx/>
                <a:buFontTx/>
                <a:buNone/>
                <a:tabLst/>
                <a:defRPr/>
              </a:pPr>
              <a:r>
                <a:rPr kumimoji="0" lang="en-US" sz="4534" b="0" i="0" u="none" strike="noStrike" kern="1200" cap="none" spc="0" normalizeH="0" baseline="0" noProof="0">
                  <a:ln>
                    <a:noFill/>
                  </a:ln>
                  <a:solidFill>
                    <a:srgbClr val="004685"/>
                  </a:solidFill>
                  <a:effectLst/>
                  <a:uLnTx/>
                  <a:uFillTx/>
                  <a:latin typeface="Calibri"/>
                  <a:ea typeface="+mn-ea"/>
                  <a:cs typeface="+mn-cs"/>
                </a:rPr>
                <a:t>Open Innovation</a:t>
              </a:r>
            </a:p>
          </p:txBody>
        </p:sp>
      </p:grpSp>
      <p:sp>
        <p:nvSpPr>
          <p:cNvPr id="34" name="AutoShape 20"/>
          <p:cNvSpPr/>
          <p:nvPr/>
        </p:nvSpPr>
        <p:spPr>
          <a:xfrm>
            <a:off x="4521200" y="4434417"/>
            <a:ext cx="3411539" cy="1166503"/>
          </a:xfrm>
          <a:prstGeom prst="rect">
            <a:avLst/>
          </a:prstGeom>
          <a:solidFill>
            <a:srgbClr val="F4F4F4"/>
          </a:solidFill>
        </p:spPr>
      </p:sp>
      <p:sp>
        <p:nvSpPr>
          <p:cNvPr id="36" name="AutoShape 22"/>
          <p:cNvSpPr/>
          <p:nvPr/>
        </p:nvSpPr>
        <p:spPr>
          <a:xfrm>
            <a:off x="8126407" y="4434417"/>
            <a:ext cx="3411539" cy="1166503"/>
          </a:xfrm>
          <a:prstGeom prst="rect">
            <a:avLst/>
          </a:prstGeom>
          <a:solidFill>
            <a:srgbClr val="F4F4F4"/>
          </a:solidFill>
        </p:spPr>
      </p:sp>
      <p:sp>
        <p:nvSpPr>
          <p:cNvPr id="40" name="TextBox 26"/>
          <p:cNvSpPr txBox="1"/>
          <p:nvPr/>
        </p:nvSpPr>
        <p:spPr>
          <a:xfrm>
            <a:off x="8336406" y="4646666"/>
            <a:ext cx="2970015" cy="251672"/>
          </a:xfrm>
          <a:prstGeom prst="rect">
            <a:avLst/>
          </a:prstGeom>
        </p:spPr>
        <p:txBody>
          <a:bodyPr lIns="0" tIns="0" rIns="0" bIns="0" rtlCol="0" anchor="t">
            <a:spAutoFit/>
          </a:bodyPr>
          <a:lstStyle/>
          <a:p>
            <a:pPr marL="0" marR="0" lvl="0" indent="0" algn="l" defTabSz="609630" rtl="0" eaLnBrk="1" fontAlgn="auto" latinLnBrk="0" hangingPunct="1">
              <a:lnSpc>
                <a:spcPts val="2053"/>
              </a:lnSpc>
              <a:spcBef>
                <a:spcPct val="0"/>
              </a:spcBef>
              <a:spcAft>
                <a:spcPts val="0"/>
              </a:spcAft>
              <a:buClrTx/>
              <a:buSzTx/>
              <a:buFontTx/>
              <a:buNone/>
              <a:tabLst/>
              <a:defRPr/>
            </a:pPr>
            <a:r>
              <a:rPr kumimoji="0" lang="en-US" sz="1467" b="0" i="0" u="none" strike="noStrike" kern="1200" cap="none" spc="0" normalizeH="0" baseline="0" noProof="0">
                <a:ln>
                  <a:noFill/>
                </a:ln>
                <a:solidFill>
                  <a:srgbClr val="004685"/>
                </a:solidFill>
                <a:effectLst/>
                <a:uLnTx/>
                <a:uFillTx/>
                <a:latin typeface="Calibri"/>
                <a:ea typeface="+mn-ea"/>
                <a:cs typeface="+mn-cs"/>
              </a:rPr>
              <a:t>Additional text space / quotes….</a:t>
            </a:r>
          </a:p>
        </p:txBody>
      </p:sp>
      <p:sp>
        <p:nvSpPr>
          <p:cNvPr id="45" name="AutoShape 22"/>
          <p:cNvSpPr/>
          <p:nvPr/>
        </p:nvSpPr>
        <p:spPr>
          <a:xfrm>
            <a:off x="8228007" y="4536017"/>
            <a:ext cx="3411539" cy="1166503"/>
          </a:xfrm>
          <a:prstGeom prst="rect">
            <a:avLst/>
          </a:prstGeom>
          <a:solidFill>
            <a:srgbClr val="F4F4F4"/>
          </a:solidFill>
        </p:spPr>
      </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1500"/>
                    </a14:imgEffect>
                    <a14:imgEffect>
                      <a14:saturation sat="368000"/>
                    </a14:imgEffect>
                    <a14:imgEffect>
                      <a14:brightnessContrast bright="100000" contrast="100000"/>
                    </a14:imgEffect>
                  </a14:imgLayer>
                </a14:imgProps>
              </a:ext>
            </a:extLst>
          </a:blip>
          <a:stretch>
            <a:fillRect/>
          </a:stretch>
        </p:blipFill>
        <p:spPr>
          <a:xfrm>
            <a:off x="1332672" y="4689539"/>
            <a:ext cx="1706399" cy="1120335"/>
          </a:xfrm>
          <a:prstGeom prst="rect">
            <a:avLst/>
          </a:prstGeom>
        </p:spPr>
      </p:pic>
      <p:pic>
        <p:nvPicPr>
          <p:cNvPr id="56" name="Picture 55"/>
          <p:cNvPicPr>
            <a:picLocks noChangeAspect="1"/>
          </p:cNvPicPr>
          <p:nvPr/>
        </p:nvPicPr>
        <p:blipFill rotWithShape="1">
          <a:blip r:embed="rId4">
            <a:extLst>
              <a:ext uri="{28A0092B-C50C-407E-A947-70E740481C1C}">
                <a14:useLocalDpi xmlns:a14="http://schemas.microsoft.com/office/drawing/2010/main" val="0"/>
              </a:ext>
            </a:extLst>
          </a:blip>
          <a:srcRect l="584" t="10210" b="6192"/>
          <a:stretch/>
        </p:blipFill>
        <p:spPr>
          <a:xfrm>
            <a:off x="1981200" y="1725201"/>
            <a:ext cx="8652086" cy="4087720"/>
          </a:xfrm>
          <a:prstGeom prst="rect">
            <a:avLst/>
          </a:prstGeom>
        </p:spPr>
      </p:pic>
      <p:sp>
        <p:nvSpPr>
          <p:cNvPr id="4" name="Rectangle 3">
            <a:extLst>
              <a:ext uri="{FF2B5EF4-FFF2-40B4-BE49-F238E27FC236}">
                <a16:creationId xmlns:a16="http://schemas.microsoft.com/office/drawing/2014/main" id="{1AD80E07-7250-62EB-EC18-A05AE0AF42B8}"/>
              </a:ext>
            </a:extLst>
          </p:cNvPr>
          <p:cNvSpPr/>
          <p:nvPr/>
        </p:nvSpPr>
        <p:spPr>
          <a:xfrm>
            <a:off x="10464800" y="4140200"/>
            <a:ext cx="1727200" cy="1997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ue and white logo&#10;&#10;Description automatically generated with medium confidence">
            <a:extLst>
              <a:ext uri="{FF2B5EF4-FFF2-40B4-BE49-F238E27FC236}">
                <a16:creationId xmlns:a16="http://schemas.microsoft.com/office/drawing/2014/main" id="{3474D5A2-63D6-EDFF-44F0-53F19E3203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196123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ipe Fabrication Drafting – PROZUS">
            <a:extLst>
              <a:ext uri="{FF2B5EF4-FFF2-40B4-BE49-F238E27FC236}">
                <a16:creationId xmlns:a16="http://schemas.microsoft.com/office/drawing/2014/main" id="{1270D4FB-3924-7548-9CF5-C95DBC3C4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 y="0"/>
            <a:ext cx="121941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0800000">
            <a:off x="-2117" y="0"/>
            <a:ext cx="6858000" cy="6858000"/>
          </a:xfrm>
          <a:prstGeom prst="rect">
            <a:avLst/>
          </a:prstGeom>
          <a:gradFill flip="none" rotWithShape="1">
            <a:gsLst>
              <a:gs pos="0">
                <a:srgbClr val="F2F2F2">
                  <a:alpha val="0"/>
                </a:srgbClr>
              </a:gs>
              <a:gs pos="100000">
                <a:srgbClr val="000000">
                  <a:alpha val="50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556059" y="3323575"/>
            <a:ext cx="3661880" cy="1417376"/>
          </a:xfrm>
          <a:prstGeom prst="rect">
            <a:avLst/>
          </a:prstGeom>
          <a:noFill/>
        </p:spPr>
        <p:txBody>
          <a:bodyPr wrap="square" rtlCol="0">
            <a:spAutoFit/>
          </a:bodyPr>
          <a:lstStyle/>
          <a:p>
            <a:pPr marL="0" marR="0" lvl="0" indent="0" algn="l" defTabSz="914446" rtl="0" eaLnBrk="1" fontAlgn="auto" latinLnBrk="0" hangingPunct="1">
              <a:lnSpc>
                <a:spcPct val="120000"/>
              </a:lnSpc>
              <a:spcBef>
                <a:spcPts val="0"/>
              </a:spcBef>
              <a:spcAft>
                <a:spcPts val="0"/>
              </a:spcAft>
              <a:buClrTx/>
              <a:buSzTx/>
              <a:buFontTx/>
              <a:buNone/>
              <a:tabLst/>
              <a:defRPr/>
            </a:pPr>
            <a:r>
              <a:rPr kumimoji="0" lang="en-US" sz="3734" b="1" i="0" u="none" strike="noStrike" kern="1200" cap="none" spc="0" normalizeH="0" baseline="0" noProof="0" err="1">
                <a:ln>
                  <a:noFill/>
                </a:ln>
                <a:solidFill>
                  <a:srgbClr val="E5007E"/>
                </a:solidFill>
                <a:effectLst/>
                <a:uLnTx/>
                <a:uFillTx/>
                <a:latin typeface="Montserrat Medium"/>
                <a:ea typeface="+mn-ea"/>
                <a:cs typeface="Montserrat Medium"/>
              </a:rPr>
              <a:t>Realising</a:t>
            </a:r>
            <a:r>
              <a:rPr kumimoji="0" lang="en-US" sz="3734" b="1" i="0" u="none" strike="noStrike" kern="1200" cap="none" spc="0" normalizeH="0" baseline="0" noProof="0">
                <a:ln>
                  <a:noFill/>
                </a:ln>
                <a:solidFill>
                  <a:srgbClr val="E5007E"/>
                </a:solidFill>
                <a:effectLst/>
                <a:uLnTx/>
                <a:uFillTx/>
                <a:latin typeface="Montserrat Medium"/>
                <a:ea typeface="+mn-ea"/>
                <a:cs typeface="Montserrat Medium"/>
              </a:rPr>
              <a:t> Value</a:t>
            </a:r>
          </a:p>
        </p:txBody>
      </p:sp>
      <p:sp>
        <p:nvSpPr>
          <p:cNvPr id="6" name="Rectangle 5"/>
          <p:cNvSpPr/>
          <p:nvPr/>
        </p:nvSpPr>
        <p:spPr>
          <a:xfrm>
            <a:off x="1100591" y="1037167"/>
            <a:ext cx="4572816" cy="4572816"/>
          </a:xfrm>
          <a:prstGeom prst="rect">
            <a:avLst/>
          </a:prstGeom>
          <a:noFill/>
          <a:ln w="38100" cmpd="sng">
            <a:solidFill>
              <a:srgbClr val="E5007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54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C1016-74DB-8747-A12E-0D98E93ABA3C}"/>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C1B3CB47-7508-4D4F-964C-F8F1EA4416EC}"/>
              </a:ext>
            </a:extLst>
          </p:cNvPr>
          <p:cNvPicPr>
            <a:picLocks noChangeAspect="1"/>
          </p:cNvPicPr>
          <p:nvPr/>
        </p:nvPicPr>
        <p:blipFill>
          <a:blip r:embed="rId4"/>
          <a:stretch>
            <a:fillRect/>
          </a:stretch>
        </p:blipFill>
        <p:spPr>
          <a:xfrm>
            <a:off x="609600" y="4953000"/>
            <a:ext cx="4437672" cy="917118"/>
          </a:xfrm>
          <a:prstGeom prst="rect">
            <a:avLst/>
          </a:prstGeom>
        </p:spPr>
      </p:pic>
      <p:pic>
        <p:nvPicPr>
          <p:cNvPr id="4" name="Picture 3">
            <a:extLst>
              <a:ext uri="{FF2B5EF4-FFF2-40B4-BE49-F238E27FC236}">
                <a16:creationId xmlns:a16="http://schemas.microsoft.com/office/drawing/2014/main" id="{6A873DAC-5C77-E68D-3753-87A32374E58C}"/>
              </a:ext>
            </a:extLst>
          </p:cNvPr>
          <p:cNvPicPr>
            <a:picLocks noChangeAspect="1"/>
          </p:cNvPicPr>
          <p:nvPr/>
        </p:nvPicPr>
        <p:blipFill>
          <a:blip r:embed="rId5"/>
          <a:stretch>
            <a:fillRect/>
          </a:stretch>
        </p:blipFill>
        <p:spPr>
          <a:xfrm>
            <a:off x="5981956" y="4953000"/>
            <a:ext cx="2325548" cy="917118"/>
          </a:xfrm>
          <a:prstGeom prst="rect">
            <a:avLst/>
          </a:prstGeom>
        </p:spPr>
      </p:pic>
    </p:spTree>
    <p:extLst>
      <p:ext uri="{BB962C8B-B14F-4D97-AF65-F5344CB8AC3E}">
        <p14:creationId xmlns:p14="http://schemas.microsoft.com/office/powerpoint/2010/main" val="2681978957"/>
      </p:ext>
    </p:extLst>
  </p:cSld>
  <p:clrMapOvr>
    <a:masterClrMapping/>
  </p:clrMapOvr>
  <mc:AlternateContent xmlns:mc="http://schemas.openxmlformats.org/markup-compatibility/2006" xmlns:p14="http://schemas.microsoft.com/office/powerpoint/2010/main">
    <mc:Choice Requires="p14">
      <p:transition spd="slow" p14:dur="2000" advTm="1303"/>
    </mc:Choice>
    <mc:Fallback xmlns="">
      <p:transition spd="slow" advTm="13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3790176" cy="845234"/>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2810489"/>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Key details </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stretch>
            <a:fillRect/>
          </a:stretch>
        </p:blipFill>
        <p:spPr>
          <a:xfrm>
            <a:off x="1332672" y="4689539"/>
            <a:ext cx="1706399" cy="1120335"/>
          </a:xfrm>
          <a:prstGeom prst="rect">
            <a:avLst/>
          </a:prstGeom>
        </p:spPr>
      </p:pic>
      <p:sp>
        <p:nvSpPr>
          <p:cNvPr id="5" name="Text Placeholder 4"/>
          <p:cNvSpPr>
            <a:spLocks noGrp="1"/>
          </p:cNvSpPr>
          <p:nvPr>
            <p:ph type="body" idx="1"/>
          </p:nvPr>
        </p:nvSpPr>
        <p:spPr>
          <a:xfrm>
            <a:off x="577249" y="1709586"/>
            <a:ext cx="10497151" cy="4287950"/>
          </a:xfrm>
        </p:spPr>
        <p:txBody>
          <a:bodyPr>
            <a:normAutofit/>
          </a:bodyPr>
          <a:lstStyle/>
          <a:p>
            <a:pPr marL="342900" indent="-342900">
              <a:buFont typeface="Arial" panose="020B0604020202020204" pitchFamily="34" charset="0"/>
              <a:buChar char="•"/>
            </a:pPr>
            <a:r>
              <a:rPr lang="en-GB">
                <a:solidFill>
                  <a:srgbClr val="004685"/>
                </a:solidFill>
              </a:rPr>
              <a:t>Opportunity for clinicians early in their career to undertake a higher degree (MD/PhD).</a:t>
            </a:r>
          </a:p>
          <a:p>
            <a:pPr marL="342900" indent="-342900">
              <a:buFont typeface="Arial" panose="020B0604020202020204" pitchFamily="34" charset="0"/>
              <a:buChar char="•"/>
            </a:pPr>
            <a:r>
              <a:rPr lang="en-GB">
                <a:solidFill>
                  <a:srgbClr val="004685"/>
                </a:solidFill>
              </a:rPr>
              <a:t>100% funded, including university fees (although limits around salaries payable as the scheme is aimed at early career). </a:t>
            </a:r>
          </a:p>
          <a:p>
            <a:pPr marL="342900" indent="-342900">
              <a:buFont typeface="Arial" panose="020B0604020202020204" pitchFamily="34" charset="0"/>
              <a:buChar char="•"/>
            </a:pPr>
            <a:r>
              <a:rPr lang="en-GB">
                <a:solidFill>
                  <a:srgbClr val="004685"/>
                </a:solidFill>
              </a:rPr>
              <a:t>Up to 3 places available, subject to the suitability of the candidates.</a:t>
            </a:r>
          </a:p>
          <a:p>
            <a:pPr marL="342900" indent="-342900">
              <a:buFont typeface="Arial" panose="020B0604020202020204" pitchFamily="34" charset="0"/>
              <a:buChar char="•"/>
            </a:pPr>
            <a:r>
              <a:rPr lang="en-GB">
                <a:solidFill>
                  <a:srgbClr val="004685"/>
                </a:solidFill>
              </a:rPr>
              <a:t>Open to clinical NHS Scotland staff. </a:t>
            </a:r>
          </a:p>
          <a:p>
            <a:pPr marL="342900" indent="-342900">
              <a:buFont typeface="Arial" panose="020B0604020202020204" pitchFamily="34" charset="0"/>
              <a:buChar char="•"/>
            </a:pPr>
            <a:r>
              <a:rPr lang="en-GB">
                <a:solidFill>
                  <a:srgbClr val="004685"/>
                </a:solidFill>
              </a:rPr>
              <a:t>Example projects, with a network of Innovation Leads, will be available. </a:t>
            </a:r>
          </a:p>
          <a:p>
            <a:pPr marL="342900" indent="-342900">
              <a:buFont typeface="Arial" panose="020B0604020202020204" pitchFamily="34" charset="0"/>
              <a:buChar char="•"/>
            </a:pPr>
            <a:r>
              <a:rPr lang="en-GB">
                <a:solidFill>
                  <a:srgbClr val="004685"/>
                </a:solidFill>
              </a:rPr>
              <a:t>Applicants will develop their proposal in conjunction with the Innovation Leads and regional Innovation Hubs, utilising existing innovation infrastructure. </a:t>
            </a:r>
            <a:endParaRPr lang="en-GB" sz="3200">
              <a:solidFill>
                <a:srgbClr val="004685"/>
              </a:solidFill>
            </a:endParaRPr>
          </a:p>
          <a:p>
            <a:endParaRPr lang="en-GB" sz="3200">
              <a:solidFill>
                <a:srgbClr val="004685"/>
              </a:solidFill>
            </a:endParaRPr>
          </a:p>
        </p:txBody>
      </p:sp>
      <p:pic>
        <p:nvPicPr>
          <p:cNvPr id="2" name="Picture 1" descr="A blue and white logo&#10;&#10;Description automatically generated with medium confidence">
            <a:extLst>
              <a:ext uri="{FF2B5EF4-FFF2-40B4-BE49-F238E27FC236}">
                <a16:creationId xmlns:a16="http://schemas.microsoft.com/office/drawing/2014/main" id="{CD9B7DB2-08A7-A21E-D62F-CE9E775788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331103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5268068" cy="845234"/>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2810489"/>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Eligibility </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stretch>
            <a:fillRect/>
          </a:stretch>
        </p:blipFill>
        <p:spPr>
          <a:xfrm>
            <a:off x="1332672" y="4689539"/>
            <a:ext cx="1706399" cy="1120335"/>
          </a:xfrm>
          <a:prstGeom prst="rect">
            <a:avLst/>
          </a:prstGeom>
        </p:spPr>
      </p:pic>
      <p:sp>
        <p:nvSpPr>
          <p:cNvPr id="5" name="Text Placeholder 4"/>
          <p:cNvSpPr>
            <a:spLocks noGrp="1"/>
          </p:cNvSpPr>
          <p:nvPr>
            <p:ph type="body" idx="1"/>
          </p:nvPr>
        </p:nvSpPr>
        <p:spPr>
          <a:xfrm>
            <a:off x="577249" y="1709586"/>
            <a:ext cx="10497151" cy="4287950"/>
          </a:xfrm>
        </p:spPr>
        <p:txBody>
          <a:bodyPr>
            <a:normAutofit fontScale="92500"/>
          </a:bodyPr>
          <a:lstStyle/>
          <a:p>
            <a:r>
              <a:rPr lang="en-GB" b="1">
                <a:solidFill>
                  <a:srgbClr val="004685"/>
                </a:solidFill>
              </a:rPr>
              <a:t>Health Professionals </a:t>
            </a:r>
            <a:r>
              <a:rPr lang="en-GB">
                <a:solidFill>
                  <a:srgbClr val="004685"/>
                </a:solidFill>
              </a:rPr>
              <a:t>(e.g. </a:t>
            </a:r>
            <a:r>
              <a:rPr lang="en-GB" err="1">
                <a:solidFill>
                  <a:srgbClr val="004685"/>
                </a:solidFill>
              </a:rPr>
              <a:t>NMAHPS</a:t>
            </a:r>
            <a:r>
              <a:rPr lang="en-GB">
                <a:solidFill>
                  <a:srgbClr val="004685"/>
                </a:solidFill>
              </a:rPr>
              <a:t>, Healthcare Scientists, Pharmacists, Psychologists)</a:t>
            </a:r>
          </a:p>
          <a:p>
            <a:pPr marL="342900" indent="-342900">
              <a:buFont typeface="Arial" panose="020B0604020202020204" pitchFamily="34" charset="0"/>
              <a:buChar char="•"/>
            </a:pPr>
            <a:r>
              <a:rPr lang="en-GB">
                <a:solidFill>
                  <a:srgbClr val="004685"/>
                </a:solidFill>
              </a:rPr>
              <a:t>Applicants must be employed in a Health Board in Scotland in a clinical role (direct care) or a role that supports clinical practice (teaching, facilitation, leadership, management)</a:t>
            </a:r>
          </a:p>
          <a:p>
            <a:pPr marL="342900" indent="-342900">
              <a:buFont typeface="Arial" panose="020B0604020202020204" pitchFamily="34" charset="0"/>
              <a:buChar char="•"/>
            </a:pPr>
            <a:r>
              <a:rPr lang="en-GB">
                <a:solidFill>
                  <a:srgbClr val="004685"/>
                </a:solidFill>
              </a:rPr>
              <a:t>Salary requests for this category of applicant can be no higher than Band 7. </a:t>
            </a:r>
            <a:endParaRPr lang="en-GB" sz="3200">
              <a:solidFill>
                <a:srgbClr val="004685"/>
              </a:solidFill>
            </a:endParaRPr>
          </a:p>
          <a:p>
            <a:r>
              <a:rPr lang="en-GB" b="1">
                <a:solidFill>
                  <a:srgbClr val="004685"/>
                </a:solidFill>
              </a:rPr>
              <a:t>Medical and Dental Specialists</a:t>
            </a:r>
          </a:p>
          <a:p>
            <a:pPr marL="342900" indent="-342900">
              <a:buFont typeface="Arial" panose="020B0604020202020204" pitchFamily="34" charset="0"/>
              <a:buChar char="•"/>
            </a:pPr>
            <a:r>
              <a:rPr lang="en-GB">
                <a:solidFill>
                  <a:srgbClr val="004685"/>
                </a:solidFill>
              </a:rPr>
              <a:t>Applicants are required to hold a Scottish National Training Number (NTN).</a:t>
            </a:r>
          </a:p>
          <a:p>
            <a:pPr marL="342900" indent="-342900">
              <a:buFont typeface="Arial" panose="020B0604020202020204" pitchFamily="34" charset="0"/>
              <a:buChar char="•"/>
            </a:pPr>
            <a:r>
              <a:rPr lang="en-GB">
                <a:solidFill>
                  <a:srgbClr val="004685"/>
                </a:solidFill>
              </a:rPr>
              <a:t>Demonstrate satisfactory progression through training, such as an outcome 1 at most recent </a:t>
            </a:r>
            <a:r>
              <a:rPr lang="en-GB" err="1">
                <a:solidFill>
                  <a:srgbClr val="004685"/>
                </a:solidFill>
              </a:rPr>
              <a:t>ARCP</a:t>
            </a:r>
            <a:r>
              <a:rPr lang="en-GB">
                <a:solidFill>
                  <a:srgbClr val="004685"/>
                </a:solidFill>
              </a:rPr>
              <a:t>. </a:t>
            </a:r>
          </a:p>
          <a:p>
            <a:pPr marL="342900" indent="-342900">
              <a:buFont typeface="Arial" panose="020B0604020202020204" pitchFamily="34" charset="0"/>
              <a:buChar char="•"/>
            </a:pPr>
            <a:r>
              <a:rPr lang="en-GB">
                <a:solidFill>
                  <a:srgbClr val="004685"/>
                </a:solidFill>
              </a:rPr>
              <a:t>The time out of training for research (</a:t>
            </a:r>
            <a:r>
              <a:rPr lang="en-GB" err="1">
                <a:solidFill>
                  <a:srgbClr val="004685"/>
                </a:solidFill>
              </a:rPr>
              <a:t>OOPR</a:t>
            </a:r>
            <a:r>
              <a:rPr lang="en-GB">
                <a:solidFill>
                  <a:srgbClr val="004685"/>
                </a:solidFill>
              </a:rPr>
              <a:t>) will need to be agreed by the postgraduate dean before application. </a:t>
            </a:r>
          </a:p>
        </p:txBody>
      </p:sp>
      <p:pic>
        <p:nvPicPr>
          <p:cNvPr id="2" name="Picture 1" descr="A blue and white logo&#10;&#10;Description automatically generated with medium confidence">
            <a:extLst>
              <a:ext uri="{FF2B5EF4-FFF2-40B4-BE49-F238E27FC236}">
                <a16:creationId xmlns:a16="http://schemas.microsoft.com/office/drawing/2014/main" id="{B87F302F-EB76-2AA7-25EB-5929C1F57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1112805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3790176" cy="845234"/>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2810489"/>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Timelines</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stretch>
            <a:fillRect/>
          </a:stretch>
        </p:blipFill>
        <p:spPr>
          <a:xfrm>
            <a:off x="1332672" y="4689539"/>
            <a:ext cx="1706399" cy="1120335"/>
          </a:xfrm>
          <a:prstGeom prst="rect">
            <a:avLst/>
          </a:prstGeom>
        </p:spPr>
      </p:pic>
      <p:sp>
        <p:nvSpPr>
          <p:cNvPr id="5" name="Text Placeholder 4"/>
          <p:cNvSpPr>
            <a:spLocks noGrp="1"/>
          </p:cNvSpPr>
          <p:nvPr>
            <p:ph type="body" idx="1"/>
          </p:nvPr>
        </p:nvSpPr>
        <p:spPr>
          <a:xfrm>
            <a:off x="577249" y="1709586"/>
            <a:ext cx="10497151" cy="4287950"/>
          </a:xfrm>
        </p:spPr>
        <p:txBody>
          <a:bodyPr>
            <a:normAutofit/>
          </a:bodyPr>
          <a:lstStyle/>
          <a:p>
            <a:pPr marL="342900" indent="-342900">
              <a:buFont typeface="Arial" panose="020B0604020202020204" pitchFamily="34" charset="0"/>
              <a:buChar char="•"/>
            </a:pPr>
            <a:r>
              <a:rPr lang="en-GB" sz="2800">
                <a:solidFill>
                  <a:srgbClr val="004685"/>
                </a:solidFill>
              </a:rPr>
              <a:t>Applications close midday on Thursday 12</a:t>
            </a:r>
            <a:r>
              <a:rPr lang="en-GB" sz="2800" baseline="30000">
                <a:solidFill>
                  <a:srgbClr val="004685"/>
                </a:solidFill>
              </a:rPr>
              <a:t>th</a:t>
            </a:r>
            <a:r>
              <a:rPr lang="en-GB" sz="2800">
                <a:solidFill>
                  <a:srgbClr val="004685"/>
                </a:solidFill>
              </a:rPr>
              <a:t> October 2023.</a:t>
            </a:r>
          </a:p>
          <a:p>
            <a:pPr marL="342900" indent="-342900">
              <a:buFont typeface="Arial" panose="020B0604020202020204" pitchFamily="34" charset="0"/>
              <a:buChar char="•"/>
            </a:pPr>
            <a:endParaRPr lang="en-GB" sz="2800">
              <a:solidFill>
                <a:srgbClr val="004685"/>
              </a:solidFill>
            </a:endParaRPr>
          </a:p>
          <a:p>
            <a:pPr marL="342900" indent="-342900">
              <a:buFont typeface="Arial" panose="020B0604020202020204" pitchFamily="34" charset="0"/>
              <a:buChar char="•"/>
            </a:pPr>
            <a:r>
              <a:rPr lang="en-GB" sz="2800">
                <a:solidFill>
                  <a:srgbClr val="004685"/>
                </a:solidFill>
              </a:rPr>
              <a:t>Interviews will take place on 18</a:t>
            </a:r>
            <a:r>
              <a:rPr lang="en-GB" sz="2800" baseline="30000">
                <a:solidFill>
                  <a:srgbClr val="004685"/>
                </a:solidFill>
              </a:rPr>
              <a:t>th</a:t>
            </a:r>
            <a:r>
              <a:rPr lang="en-GB" sz="2800">
                <a:solidFill>
                  <a:srgbClr val="004685"/>
                </a:solidFill>
              </a:rPr>
              <a:t> or 19</a:t>
            </a:r>
            <a:r>
              <a:rPr lang="en-GB" sz="2800" baseline="30000">
                <a:solidFill>
                  <a:srgbClr val="004685"/>
                </a:solidFill>
              </a:rPr>
              <a:t>th</a:t>
            </a:r>
            <a:r>
              <a:rPr lang="en-GB" sz="2800">
                <a:solidFill>
                  <a:srgbClr val="004685"/>
                </a:solidFill>
              </a:rPr>
              <a:t> January 2024.</a:t>
            </a:r>
          </a:p>
          <a:p>
            <a:pPr marL="342900" indent="-342900">
              <a:buFont typeface="Arial" panose="020B0604020202020204" pitchFamily="34" charset="0"/>
              <a:buChar char="•"/>
            </a:pPr>
            <a:endParaRPr lang="en-GB" sz="2800">
              <a:solidFill>
                <a:srgbClr val="004685"/>
              </a:solidFill>
            </a:endParaRPr>
          </a:p>
          <a:p>
            <a:pPr marL="342900" indent="-342900">
              <a:buFont typeface="Arial" panose="020B0604020202020204" pitchFamily="34" charset="0"/>
              <a:buChar char="•"/>
            </a:pPr>
            <a:r>
              <a:rPr lang="en-GB" sz="2800">
                <a:solidFill>
                  <a:srgbClr val="004685"/>
                </a:solidFill>
              </a:rPr>
              <a:t>Notification of outcome within a week following the last interview. </a:t>
            </a:r>
          </a:p>
          <a:p>
            <a:pPr marL="342900" indent="-342900">
              <a:buFont typeface="Arial" panose="020B0604020202020204" pitchFamily="34" charset="0"/>
              <a:buChar char="•"/>
            </a:pPr>
            <a:endParaRPr lang="en-GB" sz="2800">
              <a:solidFill>
                <a:srgbClr val="004685"/>
              </a:solidFill>
            </a:endParaRPr>
          </a:p>
          <a:p>
            <a:pPr marL="342900" indent="-342900">
              <a:buFont typeface="Arial" panose="020B0604020202020204" pitchFamily="34" charset="0"/>
              <a:buChar char="•"/>
            </a:pPr>
            <a:r>
              <a:rPr lang="en-GB" sz="2800">
                <a:solidFill>
                  <a:srgbClr val="004685"/>
                </a:solidFill>
              </a:rPr>
              <a:t>Successful applicants can start from 1 April - 1 October 2024. Doctors in training must start in August 2024. </a:t>
            </a:r>
          </a:p>
          <a:p>
            <a:endParaRPr lang="en-GB" sz="3200">
              <a:solidFill>
                <a:srgbClr val="004685"/>
              </a:solidFill>
            </a:endParaRPr>
          </a:p>
        </p:txBody>
      </p:sp>
      <p:pic>
        <p:nvPicPr>
          <p:cNvPr id="2" name="Picture 1" descr="A blue and white logo&#10;&#10;Description automatically generated with medium confidence">
            <a:extLst>
              <a:ext uri="{FF2B5EF4-FFF2-40B4-BE49-F238E27FC236}">
                <a16:creationId xmlns:a16="http://schemas.microsoft.com/office/drawing/2014/main" id="{7AF98D96-03C8-00B3-6014-76272A9D3E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245558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3790176" cy="845234"/>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2810489"/>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Application</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stretch>
            <a:fillRect/>
          </a:stretch>
        </p:blipFill>
        <p:spPr>
          <a:xfrm>
            <a:off x="1332672" y="4689539"/>
            <a:ext cx="1706399" cy="1120335"/>
          </a:xfrm>
          <a:prstGeom prst="rect">
            <a:avLst/>
          </a:prstGeom>
        </p:spPr>
      </p:pic>
      <p:sp>
        <p:nvSpPr>
          <p:cNvPr id="5" name="Text Placeholder 4"/>
          <p:cNvSpPr>
            <a:spLocks noGrp="1"/>
          </p:cNvSpPr>
          <p:nvPr>
            <p:ph type="body" idx="1"/>
          </p:nvPr>
        </p:nvSpPr>
        <p:spPr>
          <a:xfrm>
            <a:off x="577249" y="1709586"/>
            <a:ext cx="11475321" cy="4287950"/>
          </a:xfrm>
        </p:spPr>
        <p:txBody>
          <a:bodyPr>
            <a:normAutofit lnSpcReduction="10000"/>
          </a:bodyPr>
          <a:lstStyle/>
          <a:p>
            <a:pPr marL="342900" indent="-342900">
              <a:buFont typeface="Arial" panose="020B0604020202020204" pitchFamily="34" charset="0"/>
              <a:buChar char="•"/>
            </a:pPr>
            <a:r>
              <a:rPr lang="en-GB">
                <a:solidFill>
                  <a:srgbClr val="004685"/>
                </a:solidFill>
              </a:rPr>
              <a:t>Guidance and application form on CSO website. </a:t>
            </a:r>
          </a:p>
          <a:p>
            <a:pPr marL="342900" indent="-342900">
              <a:buFont typeface="Arial" panose="020B0604020202020204" pitchFamily="34" charset="0"/>
              <a:buChar char="•"/>
            </a:pPr>
            <a:r>
              <a:rPr lang="en-GB">
                <a:solidFill>
                  <a:srgbClr val="004685"/>
                </a:solidFill>
              </a:rPr>
              <a:t>Applicants will develop their proposal with the Regional Innovation Hubs and Innovation Leads. </a:t>
            </a:r>
          </a:p>
          <a:p>
            <a:pPr marL="342900" indent="-342900">
              <a:buFont typeface="Arial" panose="020B0604020202020204" pitchFamily="34" charset="0"/>
              <a:buChar char="•"/>
            </a:pPr>
            <a:r>
              <a:rPr lang="en-GB">
                <a:solidFill>
                  <a:srgbClr val="004685"/>
                </a:solidFill>
              </a:rPr>
              <a:t>In addition to the Innovation Lead, applicants must identify a  supervisor from their chosen university. </a:t>
            </a:r>
          </a:p>
          <a:p>
            <a:pPr marL="342900" indent="-342900">
              <a:buFont typeface="Arial" panose="020B0604020202020204" pitchFamily="34" charset="0"/>
              <a:buChar char="•"/>
            </a:pPr>
            <a:r>
              <a:rPr lang="en-GB">
                <a:solidFill>
                  <a:srgbClr val="004685"/>
                </a:solidFill>
              </a:rPr>
              <a:t>Word limit for all questions.</a:t>
            </a:r>
          </a:p>
          <a:p>
            <a:pPr marL="342900" indent="-342900">
              <a:buFont typeface="Arial" panose="020B0604020202020204" pitchFamily="34" charset="0"/>
              <a:buChar char="•"/>
            </a:pPr>
            <a:r>
              <a:rPr lang="en-GB">
                <a:solidFill>
                  <a:srgbClr val="004685"/>
                </a:solidFill>
              </a:rPr>
              <a:t>The applicant must obtain the necessary support from</a:t>
            </a:r>
          </a:p>
          <a:p>
            <a:pPr marL="914400" lvl="1" indent="-457200">
              <a:buFont typeface="+mj-lt"/>
              <a:buAutoNum type="arabicPeriod"/>
            </a:pPr>
            <a:r>
              <a:rPr lang="en-GB">
                <a:solidFill>
                  <a:srgbClr val="004685"/>
                </a:solidFill>
              </a:rPr>
              <a:t>Innovation Hub/Innovation Lead Supervisor</a:t>
            </a:r>
          </a:p>
          <a:p>
            <a:pPr marL="914400" lvl="1" indent="-457200">
              <a:buFont typeface="+mj-lt"/>
              <a:buAutoNum type="arabicPeriod"/>
            </a:pPr>
            <a:r>
              <a:rPr lang="en-GB">
                <a:solidFill>
                  <a:srgbClr val="004685"/>
                </a:solidFill>
              </a:rPr>
              <a:t>University Supervisor</a:t>
            </a:r>
          </a:p>
          <a:p>
            <a:pPr marL="914400" lvl="1" indent="-457200">
              <a:buFont typeface="+mj-lt"/>
              <a:buAutoNum type="arabicPeriod"/>
            </a:pPr>
            <a:r>
              <a:rPr lang="en-GB">
                <a:solidFill>
                  <a:srgbClr val="004685"/>
                </a:solidFill>
              </a:rPr>
              <a:t>Host Board Head of Innovation </a:t>
            </a:r>
          </a:p>
          <a:p>
            <a:pPr marL="914400" lvl="1" indent="-457200">
              <a:buFont typeface="+mj-lt"/>
              <a:buAutoNum type="arabicPeriod"/>
            </a:pPr>
            <a:r>
              <a:rPr lang="en-GB">
                <a:solidFill>
                  <a:srgbClr val="004685"/>
                </a:solidFill>
              </a:rPr>
              <a:t>Clinical Supervisor (current or most recent) </a:t>
            </a:r>
          </a:p>
          <a:p>
            <a:pPr marL="914400" lvl="1" indent="-457200">
              <a:buFont typeface="+mj-lt"/>
              <a:buAutoNum type="arabicPeriod"/>
            </a:pPr>
            <a:r>
              <a:rPr lang="en-GB">
                <a:solidFill>
                  <a:srgbClr val="004685"/>
                </a:solidFill>
              </a:rPr>
              <a:t>Postgraduate Dean (if applicable)</a:t>
            </a:r>
          </a:p>
        </p:txBody>
      </p:sp>
      <p:pic>
        <p:nvPicPr>
          <p:cNvPr id="2" name="Picture 1" descr="A blue and white logo&#10;&#10;Description automatically generated with medium confidence">
            <a:extLst>
              <a:ext uri="{FF2B5EF4-FFF2-40B4-BE49-F238E27FC236}">
                <a16:creationId xmlns:a16="http://schemas.microsoft.com/office/drawing/2014/main" id="{E22C3348-BC9D-2555-1125-0008DF2C6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4113246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799" y="533400"/>
            <a:ext cx="5248613" cy="1259367"/>
            <a:chOff x="-30575" y="0"/>
            <a:chExt cx="7913292" cy="6133345"/>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5620978"/>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Innovation Themes</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stretch>
            <a:fillRect/>
          </a:stretch>
        </p:blipFill>
        <p:spPr>
          <a:xfrm>
            <a:off x="1332672" y="4689539"/>
            <a:ext cx="1706399" cy="1120335"/>
          </a:xfrm>
          <a:prstGeom prst="rect">
            <a:avLst/>
          </a:prstGeom>
        </p:spPr>
      </p:pic>
      <p:sp>
        <p:nvSpPr>
          <p:cNvPr id="10" name="Content Placeholder 5"/>
          <p:cNvSpPr txBox="1">
            <a:spLocks/>
          </p:cNvSpPr>
          <p:nvPr/>
        </p:nvSpPr>
        <p:spPr>
          <a:xfrm>
            <a:off x="558800" y="1955511"/>
            <a:ext cx="11045597"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GB">
                <a:solidFill>
                  <a:srgbClr val="004685"/>
                </a:solidFill>
              </a:rPr>
              <a:t>1.	Innovation in Cancer Pathways</a:t>
            </a:r>
          </a:p>
          <a:p>
            <a:r>
              <a:rPr lang="en-GB">
                <a:solidFill>
                  <a:srgbClr val="004685"/>
                </a:solidFill>
              </a:rPr>
              <a:t>2.	Innovation for Long Term Conditions Optimisation </a:t>
            </a:r>
          </a:p>
          <a:p>
            <a:r>
              <a:rPr lang="en-GB">
                <a:solidFill>
                  <a:srgbClr val="004685"/>
                </a:solidFill>
              </a:rPr>
              <a:t>3.	Innovation for Long Term Conditions Diagnostics</a:t>
            </a:r>
          </a:p>
          <a:p>
            <a:endParaRPr lang="en-GB"/>
          </a:p>
        </p:txBody>
      </p:sp>
      <p:pic>
        <p:nvPicPr>
          <p:cNvPr id="2" name="Picture 1" descr="A blue and white logo&#10;&#10;Description automatically generated with medium confidence">
            <a:extLst>
              <a:ext uri="{FF2B5EF4-FFF2-40B4-BE49-F238E27FC236}">
                <a16:creationId xmlns:a16="http://schemas.microsoft.com/office/drawing/2014/main" id="{2149A8E2-B8C9-1395-88EB-CD3B6501EC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48680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799" y="533400"/>
            <a:ext cx="5248613" cy="845234"/>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2810489"/>
            </a:xfrm>
            <a:prstGeom prst="rect">
              <a:avLst/>
            </a:prstGeom>
          </p:spPr>
          <p:txBody>
            <a:bodyPr lIns="0" tIns="0" rIns="0" bIns="0" rtlCol="0" anchor="t">
              <a:spAutoFit/>
            </a:bodyPr>
            <a:lstStyle/>
            <a:p>
              <a:pPr marL="0" marR="0" lvl="0" indent="0" algn="l" defTabSz="609630" rtl="0" eaLnBrk="1" fontAlgn="auto" latinLnBrk="0" hangingPunct="1">
                <a:lnSpc>
                  <a:spcPts val="4538"/>
                </a:lnSpc>
                <a:spcBef>
                  <a:spcPts val="0"/>
                </a:spcBef>
                <a:spcAft>
                  <a:spcPts val="0"/>
                </a:spcAft>
                <a:buClrTx/>
                <a:buSzTx/>
                <a:buFontTx/>
                <a:buNone/>
                <a:tabLst/>
                <a:defRPr/>
              </a:pPr>
              <a:r>
                <a:rPr kumimoji="0" lang="en-US" sz="4000" b="0" i="0" u="none" strike="noStrike" kern="1200" cap="none" spc="0" normalizeH="0" baseline="0" noProof="0">
                  <a:ln>
                    <a:noFill/>
                  </a:ln>
                  <a:solidFill>
                    <a:srgbClr val="004685"/>
                  </a:solidFill>
                  <a:effectLst/>
                  <a:uLnTx/>
                  <a:uFillTx/>
                  <a:latin typeface="Calibri"/>
                  <a:ea typeface="+mn-ea"/>
                  <a:cs typeface="+mn-cs"/>
                </a:rPr>
                <a:t>Example Projects</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368000"/>
                    </a14:imgEffect>
                    <a14:imgEffect>
                      <a14:brightnessContrast bright="100000" contrast="100000"/>
                    </a14:imgEffect>
                  </a14:imgLayer>
                </a14:imgProps>
              </a:ext>
            </a:extLst>
          </a:blip>
          <a:stretch>
            <a:fillRect/>
          </a:stretch>
        </p:blipFill>
        <p:spPr>
          <a:xfrm>
            <a:off x="1332672" y="4689539"/>
            <a:ext cx="1706399" cy="1120335"/>
          </a:xfrm>
          <a:prstGeom prst="rect">
            <a:avLst/>
          </a:prstGeom>
        </p:spPr>
      </p:pic>
      <p:sp>
        <p:nvSpPr>
          <p:cNvPr id="11" name="Content Placeholder 5"/>
          <p:cNvSpPr txBox="1">
            <a:spLocks/>
          </p:cNvSpPr>
          <p:nvPr/>
        </p:nvSpPr>
        <p:spPr>
          <a:xfrm>
            <a:off x="558798" y="1614829"/>
            <a:ext cx="11045597" cy="4351338"/>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2600" b="1" i="0" u="none" strike="noStrike" kern="1200" cap="none" spc="0" normalizeH="0" baseline="0" noProof="0">
                <a:ln>
                  <a:noFill/>
                </a:ln>
                <a:solidFill>
                  <a:srgbClr val="004685"/>
                </a:solidFill>
                <a:effectLst/>
                <a:uLnTx/>
                <a:uFillTx/>
                <a:latin typeface="Calibri" panose="020F0502020204030204"/>
                <a:ea typeface="+mn-ea"/>
                <a:cs typeface="+mn-cs"/>
              </a:rPr>
              <a:t>Health Innovation South East Scotland</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rPr>
              <a:t>Digital Transformation and Artificial Intelligence in the Lung Cancer Diagnostic Pathway</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rPr>
              <a:t>Development, deployment and testing of artificial intelligence-driven dashboard to manage COPD in patients with multimorbidity</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rPr>
              <a:t>Evaluating innovative approaches to proactive care for older people living with frailty</a:t>
            </a:r>
          </a:p>
          <a:p>
            <a:pPr marR="0" lvl="0" algn="l" defTabSz="914400" rtl="0" eaLnBrk="1" fontAlgn="auto" latinLnBrk="0" hangingPunct="1">
              <a:lnSpc>
                <a:spcPct val="120000"/>
              </a:lnSpc>
              <a:spcBef>
                <a:spcPts val="0"/>
              </a:spcBef>
              <a:spcAft>
                <a:spcPts val="0"/>
              </a:spcAft>
              <a:buClrTx/>
              <a:buSzTx/>
              <a:tabLst/>
              <a:defRPr/>
            </a:pPr>
            <a:endPar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endParaRPr>
          </a:p>
          <a:p>
            <a:pPr marR="0" lvl="0" algn="l" defTabSz="914400" rtl="0" eaLnBrk="1" fontAlgn="auto" latinLnBrk="0" hangingPunct="1">
              <a:lnSpc>
                <a:spcPct val="120000"/>
              </a:lnSpc>
              <a:spcBef>
                <a:spcPts val="0"/>
              </a:spcBef>
              <a:spcAft>
                <a:spcPts val="0"/>
              </a:spcAft>
              <a:buClrTx/>
              <a:buSzTx/>
              <a:tabLst/>
              <a:defRPr/>
            </a:pPr>
            <a:r>
              <a:rPr kumimoji="0" lang="en-GB" sz="2600" b="1" i="0" u="none" strike="noStrike" kern="1200" cap="none" spc="0" normalizeH="0" baseline="0" noProof="0">
                <a:ln>
                  <a:noFill/>
                </a:ln>
                <a:solidFill>
                  <a:srgbClr val="004685"/>
                </a:solidFill>
                <a:effectLst/>
                <a:uLnTx/>
                <a:uFillTx/>
                <a:latin typeface="Calibri" panose="020F0502020204030204"/>
                <a:ea typeface="+mn-ea"/>
                <a:cs typeface="+mn-cs"/>
              </a:rPr>
              <a:t>North of Scotland Innovation Hub</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rPr>
              <a:t>Digital Transformation in Colonoscopy: Enhancing Assessment, Ergonomics, and Efficiency.</a:t>
            </a:r>
            <a:br>
              <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rPr>
            </a:br>
            <a:endPar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GB" sz="2600" b="1" i="0" u="none" strike="noStrike" kern="1200" cap="none" spc="0" normalizeH="0" baseline="0" noProof="0">
                <a:ln>
                  <a:noFill/>
                </a:ln>
                <a:solidFill>
                  <a:srgbClr val="004685"/>
                </a:solidFill>
                <a:effectLst/>
                <a:uLnTx/>
                <a:uFillTx/>
                <a:latin typeface="Calibri" panose="020F0502020204030204"/>
                <a:ea typeface="+mn-ea"/>
                <a:cs typeface="+mn-cs"/>
              </a:rPr>
              <a:t>West of Scotland Innovation Hub</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rPr>
              <a:t>Implementing and evaluating wearable and AI-based assistive technologies: Improving outcomes in cardiorespiratory long term condition management</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rPr>
              <a:t>Diagnostic technologies for evaluation of Acute Ischaemic Stroke due to Large Vessel Occlusion</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GB" sz="2600" b="0" i="0" u="none" strike="noStrike" kern="1200" cap="none" spc="0" normalizeH="0" baseline="0" noProof="0">
                <a:ln>
                  <a:noFill/>
                </a:ln>
                <a:solidFill>
                  <a:srgbClr val="004685"/>
                </a:solidFill>
                <a:effectLst/>
                <a:uLnTx/>
                <a:uFillTx/>
                <a:latin typeface="Calibri" panose="020F0502020204030204"/>
                <a:ea typeface="+mn-ea"/>
                <a:cs typeface="+mn-cs"/>
              </a:rPr>
              <a:t>Implementing and evaluating Closer-to-Home Ophthalmic Diagnostics: Improving outcomes and reducing carbon in ophthalmology for long-term condition monitoring and management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descr="A blue and white logo&#10;&#10;Description automatically generated with medium confidence">
            <a:extLst>
              <a:ext uri="{FF2B5EF4-FFF2-40B4-BE49-F238E27FC236}">
                <a16:creationId xmlns:a16="http://schemas.microsoft.com/office/drawing/2014/main" id="{C6030203-9FB9-8B49-8754-AB645B341E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314555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3790176" cy="845234"/>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2810489"/>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Assessment</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stretch>
            <a:fillRect/>
          </a:stretch>
        </p:blipFill>
        <p:spPr>
          <a:xfrm>
            <a:off x="1332672" y="4689539"/>
            <a:ext cx="1706399" cy="1120335"/>
          </a:xfrm>
          <a:prstGeom prst="rect">
            <a:avLst/>
          </a:prstGeom>
        </p:spPr>
      </p:pic>
      <p:sp>
        <p:nvSpPr>
          <p:cNvPr id="5" name="Text Placeholder 4"/>
          <p:cNvSpPr>
            <a:spLocks noGrp="1"/>
          </p:cNvSpPr>
          <p:nvPr>
            <p:ph type="body" idx="1"/>
          </p:nvPr>
        </p:nvSpPr>
        <p:spPr>
          <a:xfrm>
            <a:off x="577249" y="1709586"/>
            <a:ext cx="10736019" cy="4287950"/>
          </a:xfrm>
        </p:spPr>
        <p:txBody>
          <a:bodyPr>
            <a:normAutofit/>
          </a:bodyPr>
          <a:lstStyle/>
          <a:p>
            <a:r>
              <a:rPr lang="en-GB">
                <a:solidFill>
                  <a:srgbClr val="004685"/>
                </a:solidFill>
              </a:rPr>
              <a:t>Applications will be assessed using the following criteria:</a:t>
            </a:r>
          </a:p>
          <a:p>
            <a:pPr marL="342900" indent="-342900">
              <a:buFont typeface="Arial" panose="020B0604020202020204" pitchFamily="34" charset="0"/>
              <a:buChar char="•"/>
            </a:pPr>
            <a:r>
              <a:rPr lang="en-GB">
                <a:solidFill>
                  <a:srgbClr val="004685"/>
                </a:solidFill>
              </a:rPr>
              <a:t>The experience and relevant expertise of the applicant.</a:t>
            </a:r>
          </a:p>
          <a:p>
            <a:pPr marL="342900" indent="-342900">
              <a:buFont typeface="Arial" panose="020B0604020202020204" pitchFamily="34" charset="0"/>
              <a:buChar char="•"/>
            </a:pPr>
            <a:r>
              <a:rPr lang="en-GB">
                <a:solidFill>
                  <a:srgbClr val="004685"/>
                </a:solidFill>
              </a:rPr>
              <a:t>The quality of the proposed research and innovation project.</a:t>
            </a:r>
          </a:p>
          <a:p>
            <a:pPr marL="342900" indent="-342900">
              <a:buFont typeface="Arial" panose="020B0604020202020204" pitchFamily="34" charset="0"/>
              <a:buChar char="•"/>
            </a:pPr>
            <a:r>
              <a:rPr lang="en-GB">
                <a:solidFill>
                  <a:srgbClr val="004685"/>
                </a:solidFill>
              </a:rPr>
              <a:t>The quality of the supervision arrangements.</a:t>
            </a:r>
          </a:p>
          <a:p>
            <a:endParaRPr lang="en-GB">
              <a:solidFill>
                <a:srgbClr val="004685"/>
              </a:solidFill>
            </a:endParaRPr>
          </a:p>
          <a:p>
            <a:r>
              <a:rPr lang="en-GB">
                <a:solidFill>
                  <a:srgbClr val="004685"/>
                </a:solidFill>
              </a:rPr>
              <a:t>Shortlisted applicants will be invited to attend an online interview on the 18</a:t>
            </a:r>
            <a:r>
              <a:rPr lang="en-GB" baseline="30000">
                <a:solidFill>
                  <a:srgbClr val="004685"/>
                </a:solidFill>
              </a:rPr>
              <a:t>th</a:t>
            </a:r>
            <a:r>
              <a:rPr lang="en-GB">
                <a:solidFill>
                  <a:srgbClr val="004685"/>
                </a:solidFill>
              </a:rPr>
              <a:t> or 19</a:t>
            </a:r>
            <a:r>
              <a:rPr lang="en-GB" baseline="30000">
                <a:solidFill>
                  <a:srgbClr val="004685"/>
                </a:solidFill>
              </a:rPr>
              <a:t>th</a:t>
            </a:r>
            <a:r>
              <a:rPr lang="en-GB">
                <a:solidFill>
                  <a:srgbClr val="004685"/>
                </a:solidFill>
              </a:rPr>
              <a:t> of January 2024. </a:t>
            </a:r>
          </a:p>
        </p:txBody>
      </p:sp>
      <p:pic>
        <p:nvPicPr>
          <p:cNvPr id="2" name="Picture 1" descr="A blue and white logo&#10;&#10;Description automatically generated with medium confidence">
            <a:extLst>
              <a:ext uri="{FF2B5EF4-FFF2-40B4-BE49-F238E27FC236}">
                <a16:creationId xmlns:a16="http://schemas.microsoft.com/office/drawing/2014/main" id="{C4FD24E0-B673-E55A-5BC4-EF1A25A150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3616233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4775200" cy="863600"/>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8"/>
              <a:ext cx="7882716" cy="2750719"/>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Overview</a:t>
              </a:r>
            </a:p>
          </p:txBody>
        </p:sp>
      </p:grpSp>
      <p:sp>
        <p:nvSpPr>
          <p:cNvPr id="5" name="Text Placeholder 4"/>
          <p:cNvSpPr>
            <a:spLocks noGrp="1"/>
          </p:cNvSpPr>
          <p:nvPr>
            <p:ph type="body" idx="1"/>
          </p:nvPr>
        </p:nvSpPr>
        <p:spPr>
          <a:xfrm>
            <a:off x="577249" y="2006600"/>
            <a:ext cx="8411107" cy="3936830"/>
          </a:xfrm>
        </p:spPr>
        <p:txBody>
          <a:bodyPr>
            <a:normAutofit fontScale="92500" lnSpcReduction="10000"/>
          </a:bodyPr>
          <a:lstStyle/>
          <a:p>
            <a:pPr marL="457223" indent="-457223">
              <a:spcBef>
                <a:spcPts val="0"/>
              </a:spcBef>
              <a:spcAft>
                <a:spcPts val="600"/>
              </a:spcAft>
              <a:buFont typeface="Arial" panose="020B0604020202020204" pitchFamily="34" charset="0"/>
              <a:buChar char="•"/>
            </a:pPr>
            <a:r>
              <a:rPr lang="en-GB" sz="2800">
                <a:solidFill>
                  <a:srgbClr val="004685"/>
                </a:solidFill>
                <a:latin typeface="Calibri" panose="020F0502020204030204" pitchFamily="34" charset="0"/>
                <a:ea typeface="Calibri" panose="020F0502020204030204" pitchFamily="34" charset="0"/>
                <a:cs typeface="Times New Roman" panose="02020603050405020304" pitchFamily="18" charset="0"/>
              </a:rPr>
              <a:t>Innovation Landscape &amp; Vision – Professor David Lowe, CSO Innovation Clinical Director</a:t>
            </a:r>
          </a:p>
          <a:p>
            <a:pPr marL="457223" indent="-457223">
              <a:spcBef>
                <a:spcPts val="0"/>
              </a:spcBef>
              <a:spcAft>
                <a:spcPts val="600"/>
              </a:spcAft>
              <a:buFont typeface="Arial" panose="020B0604020202020204" pitchFamily="34" charset="0"/>
              <a:buChar char="•"/>
            </a:pPr>
            <a:endParaRPr lang="en-GB" sz="2800">
              <a:solidFill>
                <a:srgbClr val="004685"/>
              </a:solidFill>
              <a:latin typeface="Calibri" panose="020F0502020204030204" pitchFamily="34" charset="0"/>
              <a:ea typeface="Calibri" panose="020F0502020204030204" pitchFamily="34" charset="0"/>
              <a:cs typeface="Times New Roman" panose="02020603050405020304" pitchFamily="18" charset="0"/>
            </a:endParaRPr>
          </a:p>
          <a:p>
            <a:pPr marL="457223" indent="-457223">
              <a:spcBef>
                <a:spcPts val="0"/>
              </a:spcBef>
              <a:spcAft>
                <a:spcPts val="600"/>
              </a:spcAft>
              <a:buFont typeface="Arial" panose="020B0604020202020204" pitchFamily="34" charset="0"/>
              <a:buChar char="•"/>
            </a:pPr>
            <a:r>
              <a:rPr lang="en-GB" sz="2800">
                <a:solidFill>
                  <a:srgbClr val="004685"/>
                </a:solidFill>
                <a:latin typeface="Calibri" panose="020F0502020204030204" pitchFamily="34" charset="0"/>
                <a:ea typeface="Calibri" panose="020F0502020204030204" pitchFamily="34" charset="0"/>
                <a:cs typeface="Times New Roman" panose="02020603050405020304" pitchFamily="18" charset="0"/>
              </a:rPr>
              <a:t>CSO Innovation Academic Fellowship – Professor David Lowe, CSO Innovation Clinical Director</a:t>
            </a:r>
          </a:p>
          <a:p>
            <a:pPr>
              <a:spcBef>
                <a:spcPts val="0"/>
              </a:spcBef>
              <a:spcAft>
                <a:spcPts val="600"/>
              </a:spcAft>
            </a:pPr>
            <a:endParaRPr lang="en-GB" sz="2800">
              <a:solidFill>
                <a:srgbClr val="004685"/>
              </a:solidFill>
              <a:latin typeface="Calibri" panose="020F0502020204030204" pitchFamily="34" charset="0"/>
              <a:ea typeface="Calibri" panose="020F0502020204030204" pitchFamily="34" charset="0"/>
              <a:cs typeface="Times New Roman" panose="02020603050405020304" pitchFamily="18" charset="0"/>
            </a:endParaRPr>
          </a:p>
          <a:p>
            <a:pPr marL="457223" indent="-457223">
              <a:spcBef>
                <a:spcPts val="0"/>
              </a:spcBef>
              <a:spcAft>
                <a:spcPts val="600"/>
              </a:spcAft>
              <a:buFont typeface="Arial" panose="020B0604020202020204" pitchFamily="34" charset="0"/>
              <a:buChar char="•"/>
            </a:pPr>
            <a:r>
              <a:rPr lang="en-GB" sz="2800">
                <a:solidFill>
                  <a:srgbClr val="004685"/>
                </a:solidFill>
                <a:latin typeface="Calibri" panose="020F0502020204030204" pitchFamily="34" charset="0"/>
                <a:ea typeface="Calibri" panose="020F0502020204030204" pitchFamily="34" charset="0"/>
                <a:cs typeface="Times New Roman" panose="02020603050405020304" pitchFamily="18" charset="0"/>
              </a:rPr>
              <a:t>Key Details &amp; Application Process – Suzanne Graham, Programme Lead Innovation Collaboration</a:t>
            </a:r>
          </a:p>
          <a:p>
            <a:pPr marL="457223" indent="-457223">
              <a:spcBef>
                <a:spcPts val="0"/>
              </a:spcBef>
              <a:spcAft>
                <a:spcPts val="600"/>
              </a:spcAft>
              <a:buFont typeface="Arial" panose="020B0604020202020204" pitchFamily="34" charset="0"/>
              <a:buChar char="•"/>
            </a:pPr>
            <a:endParaRPr lang="en-GB" sz="2800">
              <a:solidFill>
                <a:srgbClr val="004685"/>
              </a:solidFill>
              <a:latin typeface="Calibri" panose="020F0502020204030204" pitchFamily="34" charset="0"/>
              <a:ea typeface="Calibri" panose="020F0502020204030204" pitchFamily="34" charset="0"/>
              <a:cs typeface="Times New Roman" panose="02020603050405020304" pitchFamily="18" charset="0"/>
            </a:endParaRPr>
          </a:p>
          <a:p>
            <a:pPr marL="457223" indent="-457223">
              <a:spcBef>
                <a:spcPts val="0"/>
              </a:spcBef>
              <a:spcAft>
                <a:spcPts val="600"/>
              </a:spcAft>
              <a:buFont typeface="Arial" panose="020B0604020202020204" pitchFamily="34" charset="0"/>
              <a:buChar char="•"/>
            </a:pPr>
            <a:r>
              <a:rPr lang="en-GB" sz="2800">
                <a:solidFill>
                  <a:srgbClr val="004685"/>
                </a:solidFill>
                <a:latin typeface="Calibri" panose="020F0502020204030204" pitchFamily="34" charset="0"/>
                <a:ea typeface="Calibri" panose="020F0502020204030204" pitchFamily="34" charset="0"/>
                <a:cs typeface="Times New Roman" panose="02020603050405020304" pitchFamily="18" charset="0"/>
              </a:rPr>
              <a:t>Q&amp;A’s – All</a:t>
            </a:r>
          </a:p>
        </p:txBody>
      </p:sp>
      <p:pic>
        <p:nvPicPr>
          <p:cNvPr id="6" name="Picture 5" descr="Microphone Mic Red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8897" y="3623858"/>
            <a:ext cx="2526363" cy="2498601"/>
          </a:xfrm>
          <a:prstGeom prst="rect">
            <a:avLst/>
          </a:prstGeom>
        </p:spPr>
      </p:pic>
      <p:pic>
        <p:nvPicPr>
          <p:cNvPr id="3" name="Picture 2" descr="A blue and white logo&#10;&#10;Description automatically generated with medium confidence">
            <a:extLst>
              <a:ext uri="{FF2B5EF4-FFF2-40B4-BE49-F238E27FC236}">
                <a16:creationId xmlns:a16="http://schemas.microsoft.com/office/drawing/2014/main" id="{94BBC4FB-379A-B681-DE11-F7133CB1B1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415044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3790176" cy="845234"/>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2810489"/>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Key Contacts</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stretch>
            <a:fillRect/>
          </a:stretch>
        </p:blipFill>
        <p:spPr>
          <a:xfrm>
            <a:off x="1332672" y="4689539"/>
            <a:ext cx="1706399" cy="1120335"/>
          </a:xfrm>
          <a:prstGeom prst="rect">
            <a:avLst/>
          </a:prstGeom>
        </p:spPr>
      </p:pic>
      <p:sp>
        <p:nvSpPr>
          <p:cNvPr id="5" name="Text Placeholder 4"/>
          <p:cNvSpPr>
            <a:spLocks noGrp="1"/>
          </p:cNvSpPr>
          <p:nvPr>
            <p:ph type="body" idx="1"/>
          </p:nvPr>
        </p:nvSpPr>
        <p:spPr>
          <a:xfrm>
            <a:off x="577249" y="1709586"/>
            <a:ext cx="10936325" cy="4287950"/>
          </a:xfrm>
        </p:spPr>
        <p:txBody>
          <a:bodyPr>
            <a:normAutofit fontScale="92500" lnSpcReduction="10000"/>
          </a:bodyPr>
          <a:lstStyle/>
          <a:p>
            <a:r>
              <a:rPr lang="en-GB">
                <a:solidFill>
                  <a:srgbClr val="004685"/>
                </a:solidFill>
              </a:rPr>
              <a:t>Regional Innovation Hub Clinical Leads and Contact Details </a:t>
            </a:r>
          </a:p>
          <a:p>
            <a:pPr marL="457200" indent="-457200">
              <a:buFont typeface="Wingdings" panose="05000000000000000000" pitchFamily="2" charset="2"/>
              <a:buChar char="Ø"/>
            </a:pPr>
            <a:r>
              <a:rPr lang="en-GB">
                <a:solidFill>
                  <a:srgbClr val="004685"/>
                </a:solidFill>
              </a:rPr>
              <a:t>South East: </a:t>
            </a:r>
          </a:p>
          <a:p>
            <a:pPr marL="914400" lvl="1" indent="-457200">
              <a:buFont typeface="Wingdings" panose="05000000000000000000" pitchFamily="2" charset="2"/>
              <a:buChar char="Ø"/>
            </a:pPr>
            <a:r>
              <a:rPr lang="en-GB">
                <a:solidFill>
                  <a:srgbClr val="004685"/>
                </a:solidFill>
              </a:rPr>
              <a:t>Professor Tim Walsh (timothy.walsh@ed.ac.uk) </a:t>
            </a:r>
          </a:p>
          <a:p>
            <a:pPr marL="914400" lvl="1" indent="-457200">
              <a:buFont typeface="Wingdings" panose="05000000000000000000" pitchFamily="2" charset="2"/>
              <a:buChar char="Ø"/>
            </a:pPr>
            <a:r>
              <a:rPr lang="en-GB">
                <a:solidFill>
                  <a:srgbClr val="004685"/>
                </a:solidFill>
              </a:rPr>
              <a:t>Health Innovation South East Scotland (innovations@nhslothian.scot.nhs.uk) </a:t>
            </a:r>
          </a:p>
          <a:p>
            <a:pPr marL="457200" indent="-457200">
              <a:buFont typeface="Wingdings" panose="05000000000000000000" pitchFamily="2" charset="2"/>
              <a:buChar char="Ø"/>
            </a:pPr>
            <a:r>
              <a:rPr lang="en-GB">
                <a:solidFill>
                  <a:srgbClr val="004685"/>
                </a:solidFill>
              </a:rPr>
              <a:t>North: </a:t>
            </a:r>
          </a:p>
          <a:p>
            <a:pPr marL="914400" lvl="1" indent="-457200">
              <a:buFont typeface="Wingdings" panose="05000000000000000000" pitchFamily="2" charset="2"/>
              <a:buChar char="Ø"/>
            </a:pPr>
            <a:r>
              <a:rPr lang="en-GB">
                <a:solidFill>
                  <a:srgbClr val="004685"/>
                </a:solidFill>
              </a:rPr>
              <a:t>Professor Colin Fleming (</a:t>
            </a:r>
            <a:r>
              <a:rPr lang="en-GB" err="1">
                <a:solidFill>
                  <a:srgbClr val="004685"/>
                </a:solidFill>
              </a:rPr>
              <a:t>colin.fleming@nhs.scot</a:t>
            </a:r>
            <a:r>
              <a:rPr lang="en-GB">
                <a:solidFill>
                  <a:srgbClr val="004685"/>
                </a:solidFill>
              </a:rPr>
              <a:t>) and Dr Andrew Keen (</a:t>
            </a:r>
            <a:r>
              <a:rPr lang="en-GB" err="1">
                <a:solidFill>
                  <a:srgbClr val="004685"/>
                </a:solidFill>
              </a:rPr>
              <a:t>andrew.keen@nhs.scot</a:t>
            </a:r>
            <a:r>
              <a:rPr lang="en-GB">
                <a:solidFill>
                  <a:srgbClr val="004685"/>
                </a:solidFill>
              </a:rPr>
              <a:t>)</a:t>
            </a:r>
          </a:p>
          <a:p>
            <a:pPr marL="914400" lvl="1" indent="-457200">
              <a:buFont typeface="Wingdings" panose="05000000000000000000" pitchFamily="2" charset="2"/>
              <a:buChar char="Ø"/>
            </a:pPr>
            <a:r>
              <a:rPr lang="en-GB">
                <a:solidFill>
                  <a:srgbClr val="004685"/>
                </a:solidFill>
              </a:rPr>
              <a:t>North of Scotland Innovation Hub (</a:t>
            </a:r>
            <a:r>
              <a:rPr lang="en-GB" err="1">
                <a:solidFill>
                  <a:srgbClr val="004685"/>
                </a:solidFill>
              </a:rPr>
              <a:t>gram.nosinnovationtestbed@nhs.scot</a:t>
            </a:r>
            <a:r>
              <a:rPr lang="en-GB">
                <a:solidFill>
                  <a:srgbClr val="004685"/>
                </a:solidFill>
              </a:rPr>
              <a:t>) </a:t>
            </a:r>
          </a:p>
          <a:p>
            <a:pPr marL="457200" indent="-457200">
              <a:buFont typeface="Wingdings" panose="05000000000000000000" pitchFamily="2" charset="2"/>
              <a:buChar char="Ø"/>
            </a:pPr>
            <a:r>
              <a:rPr lang="en-GB">
                <a:solidFill>
                  <a:srgbClr val="004685"/>
                </a:solidFill>
              </a:rPr>
              <a:t>West: </a:t>
            </a:r>
          </a:p>
          <a:p>
            <a:pPr marL="914400" lvl="1" indent="-457200">
              <a:buFont typeface="Wingdings" panose="05000000000000000000" pitchFamily="2" charset="2"/>
              <a:buChar char="Ø"/>
            </a:pPr>
            <a:r>
              <a:rPr lang="en-GB">
                <a:solidFill>
                  <a:srgbClr val="004685"/>
                </a:solidFill>
              </a:rPr>
              <a:t>Dr Neil Patel (Neil.Patel@ggc.scot.nhs.uk) </a:t>
            </a:r>
          </a:p>
          <a:p>
            <a:pPr marL="914400" lvl="1" indent="-457200">
              <a:buFont typeface="Wingdings" panose="05000000000000000000" pitchFamily="2" charset="2"/>
              <a:buChar char="Ø"/>
            </a:pPr>
            <a:r>
              <a:rPr lang="en-GB">
                <a:solidFill>
                  <a:srgbClr val="004685"/>
                </a:solidFill>
              </a:rPr>
              <a:t>West of Scotland Innovation Hub (</a:t>
            </a:r>
            <a:r>
              <a:rPr lang="en-GB">
                <a:solidFill>
                  <a:srgbClr val="004685"/>
                </a:solidFill>
                <a:hlinkClick r:id="rId4"/>
              </a:rPr>
              <a:t>innovation@ggc.scot.nhs.uk</a:t>
            </a:r>
            <a:r>
              <a:rPr lang="en-GB">
                <a:solidFill>
                  <a:srgbClr val="004685"/>
                </a:solidFill>
              </a:rPr>
              <a:t>)</a:t>
            </a:r>
          </a:p>
          <a:p>
            <a:pPr marL="457200" indent="-457200">
              <a:buFont typeface="Wingdings" panose="05000000000000000000" pitchFamily="2" charset="2"/>
              <a:buChar char="Ø"/>
            </a:pPr>
            <a:r>
              <a:rPr lang="en-GB">
                <a:solidFill>
                  <a:srgbClr val="004685"/>
                </a:solidFill>
              </a:rPr>
              <a:t>Chief Scientist Office</a:t>
            </a:r>
          </a:p>
          <a:p>
            <a:pPr marL="914400" lvl="1" indent="-457200">
              <a:buFont typeface="Wingdings" panose="05000000000000000000" pitchFamily="2" charset="2"/>
              <a:buChar char="Ø"/>
            </a:pPr>
            <a:r>
              <a:rPr lang="en-GB" err="1">
                <a:solidFill>
                  <a:srgbClr val="004685"/>
                </a:solidFill>
                <a:hlinkClick r:id="rId5"/>
              </a:rPr>
              <a:t>InnovationFellowship@gov.scot</a:t>
            </a:r>
            <a:r>
              <a:rPr lang="en-GB">
                <a:solidFill>
                  <a:srgbClr val="004685"/>
                </a:solidFill>
              </a:rPr>
              <a:t> </a:t>
            </a:r>
          </a:p>
          <a:p>
            <a:pPr marL="457200" indent="-457200">
              <a:buFont typeface="Wingdings" panose="05000000000000000000" pitchFamily="2" charset="2"/>
              <a:buChar char="Ø"/>
            </a:pPr>
            <a:endParaRPr lang="en-GB">
              <a:solidFill>
                <a:srgbClr val="004685"/>
              </a:solidFill>
            </a:endParaRPr>
          </a:p>
        </p:txBody>
      </p:sp>
      <p:pic>
        <p:nvPicPr>
          <p:cNvPr id="2" name="Picture 1" descr="A blue and white logo&#10;&#10;Description automatically generated with medium confidence">
            <a:extLst>
              <a:ext uri="{FF2B5EF4-FFF2-40B4-BE49-F238E27FC236}">
                <a16:creationId xmlns:a16="http://schemas.microsoft.com/office/drawing/2014/main" id="{5FF03111-0A8F-D300-8EAF-0225F6D184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152511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p:cNvGrpSpPr/>
          <p:nvPr/>
        </p:nvGrpSpPr>
        <p:grpSpPr>
          <a:xfrm>
            <a:off x="558800" y="533400"/>
            <a:ext cx="3790176" cy="845234"/>
            <a:chOff x="-30575" y="0"/>
            <a:chExt cx="7913292" cy="4116443"/>
          </a:xfrm>
        </p:grpSpPr>
        <p:sp>
          <p:nvSpPr>
            <p:cNvPr id="16" name="AutoShape 4"/>
            <p:cNvSpPr/>
            <p:nvPr/>
          </p:nvSpPr>
          <p:spPr>
            <a:xfrm>
              <a:off x="0" y="0"/>
              <a:ext cx="6882808" cy="0"/>
            </a:xfrm>
            <a:prstGeom prst="line">
              <a:avLst/>
            </a:prstGeom>
            <a:ln w="203200" cap="flat">
              <a:solidFill>
                <a:srgbClr val="004685"/>
              </a:solidFill>
              <a:prstDash val="solid"/>
              <a:headEnd type="none" w="sm" len="sm"/>
              <a:tailEnd type="none" w="sm" len="sm"/>
            </a:ln>
          </p:spPr>
        </p:sp>
        <p:sp>
          <p:nvSpPr>
            <p:cNvPr id="17" name="AutoShape 5"/>
            <p:cNvSpPr/>
            <p:nvPr/>
          </p:nvSpPr>
          <p:spPr>
            <a:xfrm>
              <a:off x="-30575" y="4116443"/>
              <a:ext cx="6882809" cy="0"/>
            </a:xfrm>
            <a:prstGeom prst="line">
              <a:avLst/>
            </a:prstGeom>
            <a:ln w="38100" cap="flat">
              <a:solidFill>
                <a:srgbClr val="004685"/>
              </a:solidFill>
              <a:prstDash val="solid"/>
              <a:headEnd type="none" w="sm" len="sm"/>
              <a:tailEnd type="none" w="sm" len="sm"/>
            </a:ln>
          </p:spPr>
        </p:sp>
        <p:sp>
          <p:nvSpPr>
            <p:cNvPr id="18" name="TextBox 6"/>
            <p:cNvSpPr txBox="1"/>
            <p:nvPr/>
          </p:nvSpPr>
          <p:spPr>
            <a:xfrm>
              <a:off x="1" y="512367"/>
              <a:ext cx="7882716" cy="2810489"/>
            </a:xfrm>
            <a:prstGeom prst="rect">
              <a:avLst/>
            </a:prstGeom>
          </p:spPr>
          <p:txBody>
            <a:bodyPr lIns="0" tIns="0" rIns="0" bIns="0" rtlCol="0" anchor="t">
              <a:spAutoFit/>
            </a:bodyPr>
            <a:lstStyle/>
            <a:p>
              <a:pPr defTabSz="609630">
                <a:lnSpc>
                  <a:spcPts val="4538"/>
                </a:lnSpc>
                <a:defRPr/>
              </a:pPr>
              <a:r>
                <a:rPr lang="en-US" sz="4000">
                  <a:solidFill>
                    <a:srgbClr val="004685"/>
                  </a:solidFill>
                  <a:latin typeface="Calibri"/>
                </a:rPr>
                <a:t>Questions</a:t>
              </a:r>
            </a:p>
          </p:txBody>
        </p:sp>
      </p:grpSp>
      <p:pic>
        <p:nvPicPr>
          <p:cNvPr id="53" name="Picture 52" descr="A picture containing computer, computer, television&#10;&#10;Description automatically generated">
            <a:extLst>
              <a:ext uri="{FF2B5EF4-FFF2-40B4-BE49-F238E27FC236}">
                <a16:creationId xmlns:a16="http://schemas.microsoft.com/office/drawing/2014/main" id="{E23B502F-E11E-4A92-92A4-3338A8A7044C}"/>
              </a:ext>
            </a:extLst>
          </p:cNvPr>
          <p:cNvPicPr>
            <a:picLocks noChangeAspect="1"/>
          </p:cNvPicPr>
          <p:nvPr/>
        </p:nvPicPr>
        <p:blipFill>
          <a:blip r:embed="rId3"/>
          <a:stretch>
            <a:fillRect/>
          </a:stretch>
        </p:blipFill>
        <p:spPr>
          <a:xfrm>
            <a:off x="1332672" y="4689539"/>
            <a:ext cx="1706399" cy="1120335"/>
          </a:xfrm>
          <a:prstGeom prst="rect">
            <a:avLst/>
          </a:prstGeom>
        </p:spPr>
      </p:pic>
      <p:pic>
        <p:nvPicPr>
          <p:cNvPr id="3" name="Picture 2" descr="Christians in Context: from orthodoxy to orthopraxy.: God clearly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106" y="1655383"/>
            <a:ext cx="7997560" cy="4198719"/>
          </a:xfrm>
          <a:prstGeom prst="rect">
            <a:avLst/>
          </a:prstGeom>
        </p:spPr>
      </p:pic>
      <p:pic>
        <p:nvPicPr>
          <p:cNvPr id="2" name="Picture 1" descr="A blue and white logo&#10;&#10;Description automatically generated with medium confidence">
            <a:extLst>
              <a:ext uri="{FF2B5EF4-FFF2-40B4-BE49-F238E27FC236}">
                <a16:creationId xmlns:a16="http://schemas.microsoft.com/office/drawing/2014/main" id="{0FAE15F4-2277-5655-8C53-1FBEBE816C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170161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832" y="2162844"/>
            <a:ext cx="5682688" cy="3273224"/>
          </a:xfrm>
        </p:spPr>
        <p:txBody>
          <a:bodyPr vert="horz" lIns="91440" tIns="45720" rIns="91440" bIns="45720" rtlCol="0" anchor="t">
            <a:noAutofit/>
          </a:bodyPr>
          <a:lstStyle/>
          <a:p>
            <a:pPr marL="0" indent="0" algn="ctr">
              <a:buNone/>
            </a:pPr>
            <a:r>
              <a:rPr lang="en-GB" i="1">
                <a:solidFill>
                  <a:srgbClr val="004685"/>
                </a:solidFill>
                <a:latin typeface="Calibri" panose="020F0502020204030204" pitchFamily="34" charset="0"/>
                <a:ea typeface="Calibri" panose="020F0502020204030204" pitchFamily="34" charset="0"/>
                <a:cs typeface="Times New Roman" panose="02020603050405020304" pitchFamily="18" charset="0"/>
              </a:rPr>
              <a:t>Aims to strengthen the innovation culture to solve real problems in the NHS and social care, improving the quality, efficiency and sustainability of health and care delivery and supporting NHS Scotland’s Recovery Plan</a:t>
            </a:r>
          </a:p>
        </p:txBody>
      </p:sp>
      <p:pic>
        <p:nvPicPr>
          <p:cNvPr id="4" name="Picture 3"/>
          <p:cNvPicPr>
            <a:picLocks noChangeAspect="1"/>
          </p:cNvPicPr>
          <p:nvPr/>
        </p:nvPicPr>
        <p:blipFill>
          <a:blip r:embed="rId2"/>
          <a:stretch>
            <a:fillRect/>
          </a:stretch>
        </p:blipFill>
        <p:spPr>
          <a:xfrm>
            <a:off x="6970093" y="2264735"/>
            <a:ext cx="3907244" cy="2785730"/>
          </a:xfrm>
          <a:prstGeom prst="rect">
            <a:avLst/>
          </a:prstGeom>
        </p:spPr>
      </p:pic>
      <p:grpSp>
        <p:nvGrpSpPr>
          <p:cNvPr id="7" name="Group 6"/>
          <p:cNvGrpSpPr/>
          <p:nvPr/>
        </p:nvGrpSpPr>
        <p:grpSpPr>
          <a:xfrm>
            <a:off x="424552" y="320710"/>
            <a:ext cx="6205069" cy="936852"/>
            <a:chOff x="0" y="0"/>
            <a:chExt cx="9323608" cy="4558842"/>
          </a:xfrm>
        </p:grpSpPr>
        <p:sp>
          <p:nvSpPr>
            <p:cNvPr id="8" name="AutoShape 4"/>
            <p:cNvSpPr/>
            <p:nvPr/>
          </p:nvSpPr>
          <p:spPr>
            <a:xfrm>
              <a:off x="30575" y="0"/>
              <a:ext cx="6882808" cy="0"/>
            </a:xfrm>
            <a:prstGeom prst="line">
              <a:avLst/>
            </a:prstGeom>
            <a:ln w="203200" cap="flat">
              <a:solidFill>
                <a:srgbClr val="004685"/>
              </a:solidFill>
              <a:prstDash val="solid"/>
              <a:headEnd type="none" w="sm" len="sm"/>
              <a:tailEnd type="none" w="sm" len="sm"/>
            </a:ln>
          </p:spPr>
          <p:txBody>
            <a:bodyPr/>
            <a:lstStyle/>
            <a:p>
              <a:endParaRPr lang="en-GB"/>
            </a:p>
          </p:txBody>
        </p:sp>
        <p:sp>
          <p:nvSpPr>
            <p:cNvPr id="9" name="AutoShape 5"/>
            <p:cNvSpPr/>
            <p:nvPr/>
          </p:nvSpPr>
          <p:spPr>
            <a:xfrm>
              <a:off x="0" y="4116443"/>
              <a:ext cx="6882809" cy="0"/>
            </a:xfrm>
            <a:prstGeom prst="line">
              <a:avLst/>
            </a:prstGeom>
            <a:ln w="38100" cap="flat">
              <a:solidFill>
                <a:srgbClr val="004685"/>
              </a:solidFill>
              <a:prstDash val="solid"/>
              <a:headEnd type="none" w="sm" len="sm"/>
              <a:tailEnd type="none" w="sm" len="sm"/>
            </a:ln>
          </p:spPr>
          <p:txBody>
            <a:bodyPr/>
            <a:lstStyle/>
            <a:p>
              <a:endParaRPr lang="en-GB"/>
            </a:p>
          </p:txBody>
        </p:sp>
        <p:sp>
          <p:nvSpPr>
            <p:cNvPr id="10" name="TextBox 6"/>
            <p:cNvSpPr txBox="1"/>
            <p:nvPr/>
          </p:nvSpPr>
          <p:spPr>
            <a:xfrm>
              <a:off x="0" y="775340"/>
              <a:ext cx="9323608" cy="3783502"/>
            </a:xfrm>
            <a:prstGeom prst="rect">
              <a:avLst/>
            </a:prstGeom>
          </p:spPr>
          <p:txBody>
            <a:bodyPr wrap="square" lIns="0" tIns="0" rIns="0" bIns="0" rtlCol="0" anchor="t">
              <a:noAutofit/>
            </a:bodyPr>
            <a:lstStyle/>
            <a:p>
              <a:pPr>
                <a:lnSpc>
                  <a:spcPts val="4540"/>
                </a:lnSpc>
                <a:spcAft>
                  <a:spcPts val="0"/>
                </a:spcAft>
              </a:pPr>
              <a:r>
                <a:rPr lang="en-US" sz="4000" kern="1200">
                  <a:solidFill>
                    <a:srgbClr val="004685"/>
                  </a:solidFill>
                  <a:effectLst/>
                  <a:latin typeface="Calibri" panose="020F0502020204030204" pitchFamily="34" charset="0"/>
                  <a:ea typeface="Times New Roman" panose="02020603050405020304" pitchFamily="18" charset="0"/>
                  <a:cs typeface="Times New Roman" panose="02020603050405020304" pitchFamily="18" charset="0"/>
                </a:rPr>
                <a:t>Innovation Fellowship</a:t>
              </a:r>
              <a:endParaRPr lang="en-GB" sz="1200">
                <a:effectLst/>
                <a:latin typeface="Times New Roman" panose="02020603050405020304" pitchFamily="18" charset="0"/>
                <a:ea typeface="Times New Roman" panose="02020603050405020304" pitchFamily="18" charset="0"/>
              </a:endParaRPr>
            </a:p>
          </p:txBody>
        </p:sp>
      </p:grpSp>
      <p:sp>
        <p:nvSpPr>
          <p:cNvPr id="2" name="TextBox 1"/>
          <p:cNvSpPr txBox="1"/>
          <p:nvPr/>
        </p:nvSpPr>
        <p:spPr>
          <a:xfrm>
            <a:off x="676113" y="5291242"/>
            <a:ext cx="5701946" cy="400110"/>
          </a:xfrm>
          <a:prstGeom prst="rect">
            <a:avLst/>
          </a:prstGeom>
          <a:noFill/>
        </p:spPr>
        <p:txBody>
          <a:bodyPr wrap="none" rtlCol="0">
            <a:spAutoFit/>
          </a:bodyPr>
          <a:lstStyle/>
          <a:p>
            <a:r>
              <a:rPr lang="en-GB" sz="2000">
                <a:hlinkClick r:id="rId3"/>
              </a:rPr>
              <a:t>https://www.cso.scot.nhs.uk/innovationfellowships/</a:t>
            </a:r>
            <a:r>
              <a:rPr lang="en-GB" sz="2000"/>
              <a:t> </a:t>
            </a:r>
          </a:p>
        </p:txBody>
      </p:sp>
      <p:pic>
        <p:nvPicPr>
          <p:cNvPr id="12" name="Picture 11" descr="A blue and white logo&#10;&#10;Description automatically generated with medium confidence">
            <a:extLst>
              <a:ext uri="{FF2B5EF4-FFF2-40B4-BE49-F238E27FC236}">
                <a16:creationId xmlns:a16="http://schemas.microsoft.com/office/drawing/2014/main" id="{3EC24834-C18A-7B70-FF2B-E152E52916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191733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4087" y="1548473"/>
            <a:ext cx="10859407" cy="5037529"/>
            <a:chOff x="724499" y="1397922"/>
            <a:chExt cx="10939099" cy="5123291"/>
          </a:xfrm>
        </p:grpSpPr>
        <p:sp>
          <p:nvSpPr>
            <p:cNvPr id="19" name="Rectangle 18"/>
            <p:cNvSpPr/>
            <p:nvPr/>
          </p:nvSpPr>
          <p:spPr>
            <a:xfrm>
              <a:off x="5969806" y="1397923"/>
              <a:ext cx="5693792" cy="1579445"/>
            </a:xfrm>
            <a:prstGeom prst="rect">
              <a:avLst/>
            </a:prstGeom>
            <a:solidFill>
              <a:schemeClr val="accent1">
                <a:alpha val="49000"/>
              </a:schemeClr>
            </a:solidFill>
            <a:ln>
              <a:solidFill>
                <a:srgbClr val="9DC3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6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724499" y="5243858"/>
              <a:ext cx="10939098" cy="1277355"/>
            </a:xfrm>
            <a:prstGeom prst="rect">
              <a:avLst/>
            </a:prstGeom>
            <a:solidFill>
              <a:schemeClr val="accent5">
                <a:lumMod val="40000"/>
                <a:lumOff val="6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6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a:ea typeface="+mn-ea"/>
                <a:cs typeface="+mn-cs"/>
              </a:endParaRPr>
            </a:p>
          </p:txBody>
        </p:sp>
        <p:sp>
          <p:nvSpPr>
            <p:cNvPr id="18" name="Rectangle 17"/>
            <p:cNvSpPr/>
            <p:nvPr/>
          </p:nvSpPr>
          <p:spPr>
            <a:xfrm>
              <a:off x="5642350" y="2985296"/>
              <a:ext cx="6021247" cy="22905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6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724499" y="1397922"/>
              <a:ext cx="5245307" cy="161078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6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TextBox 19"/>
            <p:cNvSpPr txBox="1"/>
            <p:nvPr/>
          </p:nvSpPr>
          <p:spPr>
            <a:xfrm>
              <a:off x="1016287" y="1681869"/>
              <a:ext cx="2792075" cy="266064"/>
            </a:xfrm>
            <a:prstGeom prst="rect">
              <a:avLst/>
            </a:prstGeom>
            <a:noFill/>
          </p:spPr>
          <p:txBody>
            <a:bodyPr wrap="square" rtlCol="0">
              <a:spAutoFit/>
            </a:bodyPr>
            <a:lstStyle/>
            <a:p>
              <a:pPr marL="0" marR="0" lvl="0" indent="0" algn="ctr" defTabSz="60966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Priorities for Innovation </a:t>
              </a:r>
              <a:endParaRPr kumimoji="0" lang="en-GB" sz="1100" b="0" i="0" u="none" strike="noStrike" kern="1200" cap="none" spc="0" normalizeH="0" baseline="0" noProof="0">
                <a:ln>
                  <a:noFill/>
                </a:ln>
                <a:solidFill>
                  <a:srgbClr val="002060"/>
                </a:solidFill>
                <a:effectLst/>
                <a:uLnTx/>
                <a:uFillTx/>
                <a:latin typeface="Calibri"/>
                <a:ea typeface="+mn-ea"/>
                <a:cs typeface="+mn-cs"/>
              </a:endParaRPr>
            </a:p>
          </p:txBody>
        </p:sp>
        <p:sp>
          <p:nvSpPr>
            <p:cNvPr id="14" name="Rectangle 13"/>
            <p:cNvSpPr/>
            <p:nvPr/>
          </p:nvSpPr>
          <p:spPr>
            <a:xfrm>
              <a:off x="724499" y="2985296"/>
              <a:ext cx="5413294" cy="2277577"/>
            </a:xfrm>
            <a:prstGeom prst="rect">
              <a:avLst/>
            </a:prstGeom>
            <a:solidFill>
              <a:srgbClr val="99CCF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6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8248521" y="1624675"/>
              <a:ext cx="3012942" cy="266064"/>
            </a:xfrm>
            <a:prstGeom prst="rect">
              <a:avLst/>
            </a:prstGeom>
            <a:noFill/>
          </p:spPr>
          <p:txBody>
            <a:bodyPr wrap="square" rtlCol="0">
              <a:spAutoFit/>
            </a:bodyPr>
            <a:lstStyle/>
            <a:p>
              <a:pPr marL="0" marR="0" lvl="0" indent="0" algn="ctr" defTabSz="60966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Life Science Sector Growth</a:t>
              </a:r>
              <a:endParaRPr kumimoji="0" lang="en-GB"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2" name="Rectangle 21"/>
            <p:cNvSpPr/>
            <p:nvPr/>
          </p:nvSpPr>
          <p:spPr>
            <a:xfrm>
              <a:off x="928205" y="3509230"/>
              <a:ext cx="2683772" cy="266064"/>
            </a:xfrm>
            <a:prstGeom prst="rect">
              <a:avLst/>
            </a:prstGeom>
            <a:noFill/>
          </p:spPr>
          <p:txBody>
            <a:bodyPr wrap="square" rtlCol="0">
              <a:spAutoFit/>
            </a:bodyPr>
            <a:lstStyle/>
            <a:p>
              <a:pPr marL="0" marR="0" lvl="0" indent="0" algn="ctr" defTabSz="609660" rtl="0" eaLnBrk="1" fontAlgn="auto" latinLnBrk="0" hangingPunct="1">
                <a:lnSpc>
                  <a:spcPct val="100000"/>
                </a:lnSpc>
                <a:spcBef>
                  <a:spcPts val="0"/>
                </a:spcBef>
                <a:spcAft>
                  <a:spcPts val="0"/>
                </a:spcAft>
                <a:buClr>
                  <a:srgbClr val="0096DC"/>
                </a:buClr>
                <a:buSzTx/>
                <a:buFontTx/>
                <a:buNone/>
                <a:tabLst/>
                <a:defRPr/>
              </a:pPr>
              <a:r>
                <a:rPr kumimoji="0" lang="en-GB" sz="11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Investment and Funding </a:t>
              </a:r>
              <a:endParaRPr kumimoji="0" lang="en-GB"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4" name="TextBox 23"/>
            <p:cNvSpPr txBox="1"/>
            <p:nvPr/>
          </p:nvSpPr>
          <p:spPr>
            <a:xfrm>
              <a:off x="8465144" y="3460900"/>
              <a:ext cx="2954977" cy="610382"/>
            </a:xfrm>
            <a:prstGeom prst="rect">
              <a:avLst/>
            </a:prstGeom>
            <a:noFill/>
          </p:spPr>
          <p:txBody>
            <a:bodyPr wrap="square" rtlCol="0">
              <a:spAutoFit/>
            </a:bodyPr>
            <a:lstStyle/>
            <a:p>
              <a:pPr marL="0" marR="0" lvl="0" indent="0" algn="ctr" defTabSz="609660" rtl="0" eaLnBrk="1" fontAlgn="auto" latinLnBrk="0" hangingPunct="1">
                <a:lnSpc>
                  <a:spcPct val="100000"/>
                </a:lnSpc>
                <a:spcBef>
                  <a:spcPts val="0"/>
                </a:spcBef>
                <a:spcAft>
                  <a:spcPts val="0"/>
                </a:spcAft>
                <a:buClr>
                  <a:srgbClr val="0096DC"/>
                </a:buClr>
                <a:buSzTx/>
                <a:buFontTx/>
                <a:buNone/>
                <a:tabLst/>
                <a:defRPr/>
              </a:pPr>
              <a:r>
                <a:rPr kumimoji="0" lang="en-GB" sz="11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Adoption Strategy for Innovation in NHS and Social Care</a:t>
              </a:r>
              <a:endParaRPr kumimoji="0" lang="en-GB" sz="11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60966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2060"/>
                </a:solidFill>
                <a:effectLst/>
                <a:uLnTx/>
                <a:uFillTx/>
                <a:latin typeface="Calibri"/>
                <a:ea typeface="+mn-ea"/>
                <a:cs typeface="+mn-cs"/>
              </a:endParaRPr>
            </a:p>
          </p:txBody>
        </p:sp>
      </p:grpSp>
      <p:grpSp>
        <p:nvGrpSpPr>
          <p:cNvPr id="5" name="Group 4"/>
          <p:cNvGrpSpPr/>
          <p:nvPr/>
        </p:nvGrpSpPr>
        <p:grpSpPr>
          <a:xfrm>
            <a:off x="2738339" y="1125000"/>
            <a:ext cx="5837483" cy="4733522"/>
            <a:chOff x="2922490" y="682172"/>
            <a:chExt cx="6113485" cy="4881268"/>
          </a:xfrm>
        </p:grpSpPr>
        <p:sp>
          <p:nvSpPr>
            <p:cNvPr id="29" name="Oval 28"/>
            <p:cNvSpPr/>
            <p:nvPr/>
          </p:nvSpPr>
          <p:spPr>
            <a:xfrm>
              <a:off x="3509916" y="898311"/>
              <a:ext cx="4804620" cy="4665129"/>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66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30" name="Diagram 29"/>
            <p:cNvGraphicFramePr/>
            <p:nvPr/>
          </p:nvGraphicFramePr>
          <p:xfrm>
            <a:off x="2922490" y="682172"/>
            <a:ext cx="6113485" cy="4859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25" name="Picture 24" title="Decorative imag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6558" y="3858507"/>
            <a:ext cx="440077" cy="440077"/>
          </a:xfrm>
          <a:prstGeom prst="rect">
            <a:avLst/>
          </a:prstGeom>
        </p:spPr>
      </p:pic>
      <p:pic>
        <p:nvPicPr>
          <p:cNvPr id="31" name="Picture 30" title="Decorative imag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29591" y="2965066"/>
            <a:ext cx="463051" cy="452818"/>
          </a:xfrm>
          <a:prstGeom prst="rect">
            <a:avLst/>
          </a:prstGeom>
        </p:spPr>
      </p:pic>
      <p:grpSp>
        <p:nvGrpSpPr>
          <p:cNvPr id="3" name="Group 2"/>
          <p:cNvGrpSpPr/>
          <p:nvPr/>
        </p:nvGrpSpPr>
        <p:grpSpPr>
          <a:xfrm>
            <a:off x="4960631" y="3500450"/>
            <a:ext cx="421735" cy="432835"/>
            <a:chOff x="5323497" y="3555836"/>
            <a:chExt cx="441675" cy="446345"/>
          </a:xfrm>
        </p:grpSpPr>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10667" y="3645489"/>
              <a:ext cx="284757" cy="277251"/>
            </a:xfrm>
            <a:prstGeom prst="rect">
              <a:avLst/>
            </a:prstGeom>
          </p:spPr>
        </p:pic>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23497" y="3555836"/>
              <a:ext cx="441675" cy="446345"/>
            </a:xfrm>
            <a:prstGeom prst="rect">
              <a:avLst/>
            </a:prstGeom>
          </p:spPr>
        </p:pic>
      </p:grpSp>
      <p:pic>
        <p:nvPicPr>
          <p:cNvPr id="36" name="Picture 35" title="Decorative imag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53244" y="3501827"/>
            <a:ext cx="449507" cy="449507"/>
          </a:xfrm>
          <a:prstGeom prst="rect">
            <a:avLst/>
          </a:prstGeom>
        </p:spPr>
      </p:pic>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20206" y="2998054"/>
            <a:ext cx="432702" cy="436220"/>
          </a:xfrm>
          <a:prstGeom prst="rect">
            <a:avLst/>
          </a:prstGeom>
        </p:spPr>
      </p:pic>
      <p:sp>
        <p:nvSpPr>
          <p:cNvPr id="9" name="Slide Number Placeholder 8"/>
          <p:cNvSpPr>
            <a:spLocks noGrp="1"/>
          </p:cNvSpPr>
          <p:nvPr>
            <p:ph type="sldNum" sz="quarter" idx="12"/>
          </p:nvPr>
        </p:nvSpPr>
        <p:spPr>
          <a:xfrm>
            <a:off x="4084301" y="4182748"/>
            <a:ext cx="1358184" cy="236049"/>
          </a:xfrm>
        </p:spPr>
        <p:txBody>
          <a:bodyPr/>
          <a:lstStyle/>
          <a:p>
            <a:pPr marL="0" marR="0" lvl="0" indent="0" algn="r" defTabSz="609660" rtl="0" eaLnBrk="1" fontAlgn="auto" latinLnBrk="0" hangingPunct="1">
              <a:lnSpc>
                <a:spcPct val="100000"/>
              </a:lnSpc>
              <a:spcBef>
                <a:spcPts val="0"/>
              </a:spcBef>
              <a:spcAft>
                <a:spcPts val="0"/>
              </a:spcAft>
              <a:buClrTx/>
              <a:buSzTx/>
              <a:buFontTx/>
              <a:buNone/>
              <a:tabLst/>
              <a:defRPr/>
            </a:pPr>
            <a:fld id="{48C12EC8-ECC0-4C56-88E9-2E7F3AA1FFD7}" type="slidenum">
              <a:rPr kumimoji="0" lang="en-GB" sz="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0966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7" name="Group 2">
            <a:extLst>
              <a:ext uri="{FF2B5EF4-FFF2-40B4-BE49-F238E27FC236}">
                <a16:creationId xmlns:a16="http://schemas.microsoft.com/office/drawing/2014/main" id="{1557C1D3-CA32-E247-A9B5-BFD3973145EF}"/>
              </a:ext>
            </a:extLst>
          </p:cNvPr>
          <p:cNvGrpSpPr/>
          <p:nvPr/>
        </p:nvGrpSpPr>
        <p:grpSpPr>
          <a:xfrm>
            <a:off x="457202" y="330200"/>
            <a:ext cx="9009851" cy="914400"/>
            <a:chOff x="0" y="0"/>
            <a:chExt cx="7882717" cy="2555034"/>
          </a:xfrm>
        </p:grpSpPr>
        <p:sp>
          <p:nvSpPr>
            <p:cNvPr id="28" name="AutoShape 4">
              <a:extLst>
                <a:ext uri="{FF2B5EF4-FFF2-40B4-BE49-F238E27FC236}">
                  <a16:creationId xmlns:a16="http://schemas.microsoft.com/office/drawing/2014/main" id="{873195A9-6E6A-DD46-B41D-9FB7199BEB17}"/>
                </a:ext>
              </a:extLst>
            </p:cNvPr>
            <p:cNvSpPr/>
            <p:nvPr/>
          </p:nvSpPr>
          <p:spPr>
            <a:xfrm>
              <a:off x="0" y="0"/>
              <a:ext cx="6882808" cy="0"/>
            </a:xfrm>
            <a:prstGeom prst="line">
              <a:avLst/>
            </a:prstGeom>
            <a:ln w="203200" cap="flat">
              <a:solidFill>
                <a:srgbClr val="004685"/>
              </a:solidFill>
              <a:prstDash val="solid"/>
              <a:headEnd type="none" w="sm" len="sm"/>
              <a:tailEnd type="none" w="sm" len="sm"/>
            </a:ln>
          </p:spPr>
        </p:sp>
        <p:sp>
          <p:nvSpPr>
            <p:cNvPr id="38" name="AutoShape 5">
              <a:extLst>
                <a:ext uri="{FF2B5EF4-FFF2-40B4-BE49-F238E27FC236}">
                  <a16:creationId xmlns:a16="http://schemas.microsoft.com/office/drawing/2014/main" id="{C28D86EC-DD1D-8E49-B7D1-216A8EA25979}"/>
                </a:ext>
              </a:extLst>
            </p:cNvPr>
            <p:cNvSpPr/>
            <p:nvPr/>
          </p:nvSpPr>
          <p:spPr>
            <a:xfrm>
              <a:off x="6024" y="2555034"/>
              <a:ext cx="6882809" cy="0"/>
            </a:xfrm>
            <a:prstGeom prst="line">
              <a:avLst/>
            </a:prstGeom>
            <a:ln w="38100" cap="flat">
              <a:solidFill>
                <a:srgbClr val="004685"/>
              </a:solidFill>
              <a:prstDash val="solid"/>
              <a:headEnd type="none" w="sm" len="sm"/>
              <a:tailEnd type="none" w="sm" len="sm"/>
            </a:ln>
          </p:spPr>
        </p:sp>
        <p:sp>
          <p:nvSpPr>
            <p:cNvPr id="39" name="TextBox 6">
              <a:extLst>
                <a:ext uri="{FF2B5EF4-FFF2-40B4-BE49-F238E27FC236}">
                  <a16:creationId xmlns:a16="http://schemas.microsoft.com/office/drawing/2014/main" id="{AEA89A8A-3651-6440-8BFE-304527CDB3D8}"/>
                </a:ext>
              </a:extLst>
            </p:cNvPr>
            <p:cNvSpPr txBox="1"/>
            <p:nvPr/>
          </p:nvSpPr>
          <p:spPr>
            <a:xfrm>
              <a:off x="1" y="512365"/>
              <a:ext cx="7882716" cy="1638290"/>
            </a:xfrm>
            <a:prstGeom prst="rect">
              <a:avLst/>
            </a:prstGeom>
          </p:spPr>
          <p:txBody>
            <a:bodyPr lIns="0" tIns="0" rIns="0" bIns="0" rtlCol="0" anchor="t">
              <a:spAutoFit/>
            </a:bodyPr>
            <a:lstStyle/>
            <a:p>
              <a:pPr marL="0" marR="0" lvl="0" indent="0" algn="l" defTabSz="609660" rtl="0" eaLnBrk="1" fontAlgn="auto" latinLnBrk="0" hangingPunct="1">
                <a:lnSpc>
                  <a:spcPts val="4538"/>
                </a:lnSpc>
                <a:spcBef>
                  <a:spcPts val="0"/>
                </a:spcBef>
                <a:spcAft>
                  <a:spcPts val="0"/>
                </a:spcAft>
                <a:buClrTx/>
                <a:buSzTx/>
                <a:buFontTx/>
                <a:buNone/>
                <a:tabLst/>
                <a:defRPr/>
              </a:pPr>
              <a:r>
                <a:rPr kumimoji="0" lang="en-US" sz="4534" b="0" i="0" u="none" strike="noStrike" kern="1200" cap="none" spc="0" normalizeH="0" baseline="0" noProof="0">
                  <a:ln>
                    <a:noFill/>
                  </a:ln>
                  <a:solidFill>
                    <a:srgbClr val="004685"/>
                  </a:solidFill>
                  <a:effectLst/>
                  <a:uLnTx/>
                  <a:uFillTx/>
                  <a:latin typeface="Calibri"/>
                  <a:ea typeface="+mn-ea"/>
                  <a:cs typeface="+mn-cs"/>
                </a:rPr>
                <a:t>CSO Innovation Actions</a:t>
              </a:r>
            </a:p>
          </p:txBody>
        </p:sp>
      </p:grpSp>
      <p:pic>
        <p:nvPicPr>
          <p:cNvPr id="2" name="Picture 1"/>
          <p:cNvPicPr>
            <a:picLocks noChangeAspect="1"/>
          </p:cNvPicPr>
          <p:nvPr/>
        </p:nvPicPr>
        <p:blipFill>
          <a:blip r:embed="rId14"/>
          <a:stretch>
            <a:fillRect/>
          </a:stretch>
        </p:blipFill>
        <p:spPr>
          <a:xfrm>
            <a:off x="4207844" y="6047500"/>
            <a:ext cx="2932430" cy="432854"/>
          </a:xfrm>
          <a:prstGeom prst="rect">
            <a:avLst/>
          </a:prstGeom>
        </p:spPr>
      </p:pic>
      <p:pic>
        <p:nvPicPr>
          <p:cNvPr id="4" name="Picture 3" descr="A blue and white logo&#10;&#10;Description automatically generated with medium confidence">
            <a:extLst>
              <a:ext uri="{FF2B5EF4-FFF2-40B4-BE49-F238E27FC236}">
                <a16:creationId xmlns:a16="http://schemas.microsoft.com/office/drawing/2014/main" id="{DEEE80D9-E7F1-3CB0-136A-1F469396703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296188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6DFABA-1281-9F20-A0A0-4CEA0211FECF}"/>
              </a:ext>
            </a:extLst>
          </p:cNvPr>
          <p:cNvPicPr>
            <a:picLocks noChangeAspect="1"/>
          </p:cNvPicPr>
          <p:nvPr/>
        </p:nvPicPr>
        <p:blipFill>
          <a:blip r:embed="rId3"/>
          <a:stretch>
            <a:fillRect/>
          </a:stretch>
        </p:blipFill>
        <p:spPr>
          <a:xfrm>
            <a:off x="6556009" y="3057676"/>
            <a:ext cx="5181600" cy="3440041"/>
          </a:xfrm>
          <a:prstGeom prst="rect">
            <a:avLst/>
          </a:prstGeom>
        </p:spPr>
      </p:pic>
      <p:pic>
        <p:nvPicPr>
          <p:cNvPr id="58" name="Picture 57" descr="A picture containing icon&#10;&#10;Description automatically generated">
            <a:extLst>
              <a:ext uri="{FF2B5EF4-FFF2-40B4-BE49-F238E27FC236}">
                <a16:creationId xmlns:a16="http://schemas.microsoft.com/office/drawing/2014/main" id="{D5D4629F-7AAE-1944-A99F-ECACC1B47C46}"/>
              </a:ext>
            </a:extLst>
          </p:cNvPr>
          <p:cNvPicPr>
            <a:picLocks noChangeAspect="1"/>
          </p:cNvPicPr>
          <p:nvPr/>
        </p:nvPicPr>
        <p:blipFill>
          <a:blip r:embed="rId4"/>
          <a:stretch>
            <a:fillRect/>
          </a:stretch>
        </p:blipFill>
        <p:spPr>
          <a:xfrm>
            <a:off x="594241" y="1309101"/>
            <a:ext cx="2042480" cy="680827"/>
          </a:xfrm>
          <a:prstGeom prst="rect">
            <a:avLst/>
          </a:prstGeom>
        </p:spPr>
      </p:pic>
      <p:pic>
        <p:nvPicPr>
          <p:cNvPr id="54" name="Picture 53">
            <a:extLst>
              <a:ext uri="{FF2B5EF4-FFF2-40B4-BE49-F238E27FC236}">
                <a16:creationId xmlns:a16="http://schemas.microsoft.com/office/drawing/2014/main" id="{8FA2ED3F-9416-B54B-A291-29776DD45A1F}"/>
              </a:ext>
            </a:extLst>
          </p:cNvPr>
          <p:cNvPicPr>
            <a:picLocks noChangeAspect="1"/>
          </p:cNvPicPr>
          <p:nvPr/>
        </p:nvPicPr>
        <p:blipFill>
          <a:blip r:embed="rId5"/>
          <a:stretch>
            <a:fillRect/>
          </a:stretch>
        </p:blipFill>
        <p:spPr>
          <a:xfrm>
            <a:off x="594241" y="497808"/>
            <a:ext cx="1763292" cy="480083"/>
          </a:xfrm>
          <a:prstGeom prst="rect">
            <a:avLst/>
          </a:prstGeom>
        </p:spPr>
      </p:pic>
      <p:pic>
        <p:nvPicPr>
          <p:cNvPr id="19" name="Picture 18" descr="A picture containing text, vector graphics&#10;&#10;Description automatically generated">
            <a:extLst>
              <a:ext uri="{FF2B5EF4-FFF2-40B4-BE49-F238E27FC236}">
                <a16:creationId xmlns:a16="http://schemas.microsoft.com/office/drawing/2014/main" id="{F1CAAE66-3326-8D49-8CFC-36C8208EC37E}"/>
              </a:ext>
            </a:extLst>
          </p:cNvPr>
          <p:cNvPicPr>
            <a:picLocks noChangeAspect="1"/>
          </p:cNvPicPr>
          <p:nvPr/>
        </p:nvPicPr>
        <p:blipFill>
          <a:blip r:embed="rId6"/>
          <a:stretch>
            <a:fillRect/>
          </a:stretch>
        </p:blipFill>
        <p:spPr>
          <a:xfrm>
            <a:off x="3235356" y="472507"/>
            <a:ext cx="3146217" cy="5397511"/>
          </a:xfrm>
          <a:prstGeom prst="rect">
            <a:avLst/>
          </a:prstGeom>
        </p:spPr>
      </p:pic>
      <p:sp>
        <p:nvSpPr>
          <p:cNvPr id="8" name="Right Brace 7">
            <a:extLst>
              <a:ext uri="{FF2B5EF4-FFF2-40B4-BE49-F238E27FC236}">
                <a16:creationId xmlns:a16="http://schemas.microsoft.com/office/drawing/2014/main" id="{CED4374B-55B3-924C-AAF6-F1C7678C022A}"/>
              </a:ext>
            </a:extLst>
          </p:cNvPr>
          <p:cNvSpPr>
            <a:spLocks noChangeAspect="1"/>
          </p:cNvSpPr>
          <p:nvPr/>
        </p:nvSpPr>
        <p:spPr>
          <a:xfrm flipH="1">
            <a:off x="3060917" y="2197326"/>
            <a:ext cx="313755" cy="703569"/>
          </a:xfrm>
          <a:prstGeom prst="rightBrace">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4783"/>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A693EF3F-86A4-7D45-9798-B346BEF60B65}"/>
              </a:ext>
            </a:extLst>
          </p:cNvPr>
          <p:cNvSpPr txBox="1"/>
          <p:nvPr/>
        </p:nvSpPr>
        <p:spPr>
          <a:xfrm>
            <a:off x="3492678" y="671648"/>
            <a:ext cx="1282817" cy="52322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4783"/>
                </a:solidFill>
                <a:effectLst/>
                <a:uLnTx/>
                <a:uFillTx/>
                <a:latin typeface="Roboto Medium" panose="02000000000000000000" pitchFamily="2" charset="0"/>
                <a:ea typeface="Roboto Medium" panose="02000000000000000000" pitchFamily="2" charset="0"/>
                <a:cs typeface="Roboto Medium" panose="02000000000000000000" pitchFamily="2" charset="0"/>
              </a:rPr>
              <a:t>Innovation</a:t>
            </a:r>
            <a:br>
              <a:rPr kumimoji="0" lang="en-US" sz="1400" b="0" i="0" u="none" strike="noStrike" kern="1200" cap="none" spc="0" normalizeH="0" baseline="0" noProof="0">
                <a:ln>
                  <a:noFill/>
                </a:ln>
                <a:solidFill>
                  <a:srgbClr val="084783"/>
                </a:solidFill>
                <a:effectLst/>
                <a:uLnTx/>
                <a:uFillTx/>
                <a:latin typeface="Roboto Medium" panose="02000000000000000000" pitchFamily="2" charset="0"/>
                <a:ea typeface="Roboto Medium" panose="02000000000000000000" pitchFamily="2" charset="0"/>
                <a:cs typeface="Roboto Medium" panose="02000000000000000000" pitchFamily="2" charset="0"/>
              </a:rPr>
            </a:br>
            <a:r>
              <a:rPr kumimoji="0" lang="en-US" sz="1400" b="0" i="0" u="none" strike="noStrike" kern="1200" cap="none" spc="0" normalizeH="0" baseline="0" noProof="0">
                <a:ln>
                  <a:noFill/>
                </a:ln>
                <a:solidFill>
                  <a:srgbClr val="084783"/>
                </a:solidFill>
                <a:effectLst/>
                <a:uLnTx/>
                <a:uFillTx/>
                <a:latin typeface="Roboto Medium" panose="02000000000000000000" pitchFamily="2" charset="0"/>
                <a:ea typeface="Roboto Medium" panose="02000000000000000000" pitchFamily="2" charset="0"/>
                <a:cs typeface="Roboto Medium" panose="02000000000000000000" pitchFamily="2" charset="0"/>
              </a:rPr>
              <a:t>Hub</a:t>
            </a:r>
          </a:p>
        </p:txBody>
      </p:sp>
      <p:sp>
        <p:nvSpPr>
          <p:cNvPr id="24" name="TextBox 23">
            <a:extLst>
              <a:ext uri="{FF2B5EF4-FFF2-40B4-BE49-F238E27FC236}">
                <a16:creationId xmlns:a16="http://schemas.microsoft.com/office/drawing/2014/main" id="{35FCA673-F4A9-814D-946A-F19A7B133449}"/>
              </a:ext>
            </a:extLst>
          </p:cNvPr>
          <p:cNvSpPr txBox="1"/>
          <p:nvPr/>
        </p:nvSpPr>
        <p:spPr>
          <a:xfrm>
            <a:off x="5167134" y="634901"/>
            <a:ext cx="983756" cy="30777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4783"/>
                </a:solidFill>
                <a:effectLst/>
                <a:uLnTx/>
                <a:uFillTx/>
                <a:latin typeface="Roboto Medium" panose="02000000000000000000" pitchFamily="2" charset="0"/>
                <a:ea typeface="Roboto Medium" panose="02000000000000000000" pitchFamily="2" charset="0"/>
                <a:cs typeface="Roboto Medium" panose="02000000000000000000" pitchFamily="2" charset="0"/>
                <a:sym typeface="Wingdings" pitchFamily="2" charset="2"/>
              </a:rPr>
              <a:t>Industry</a:t>
            </a:r>
          </a:p>
        </p:txBody>
      </p:sp>
      <p:sp>
        <p:nvSpPr>
          <p:cNvPr id="25" name="TextBox 24">
            <a:extLst>
              <a:ext uri="{FF2B5EF4-FFF2-40B4-BE49-F238E27FC236}">
                <a16:creationId xmlns:a16="http://schemas.microsoft.com/office/drawing/2014/main" id="{A875117A-CAD3-9247-AC96-AA8DF8F701EA}"/>
              </a:ext>
            </a:extLst>
          </p:cNvPr>
          <p:cNvSpPr txBox="1"/>
          <p:nvPr/>
        </p:nvSpPr>
        <p:spPr>
          <a:xfrm>
            <a:off x="4190723" y="1394009"/>
            <a:ext cx="1169544" cy="307777"/>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84783"/>
                </a:solidFill>
                <a:effectLst/>
                <a:uLnTx/>
                <a:uFillTx/>
                <a:latin typeface="Roboto Medium" panose="02000000000000000000" pitchFamily="2" charset="0"/>
                <a:ea typeface="Roboto Medium" panose="02000000000000000000" pitchFamily="2" charset="0"/>
                <a:cs typeface="Roboto Medium" panose="02000000000000000000" pitchFamily="2" charset="0"/>
                <a:sym typeface="Wingdings" pitchFamily="2" charset="2"/>
              </a:rPr>
              <a:t>Academia</a:t>
            </a:r>
          </a:p>
        </p:txBody>
      </p:sp>
      <p:sp>
        <p:nvSpPr>
          <p:cNvPr id="33" name="Arc 32">
            <a:extLst>
              <a:ext uri="{FF2B5EF4-FFF2-40B4-BE49-F238E27FC236}">
                <a16:creationId xmlns:a16="http://schemas.microsoft.com/office/drawing/2014/main" id="{2A5AFA0F-D8B5-C94C-8221-9BA8FE7B2DA8}"/>
              </a:ext>
            </a:extLst>
          </p:cNvPr>
          <p:cNvSpPr/>
          <p:nvPr/>
        </p:nvSpPr>
        <p:spPr>
          <a:xfrm flipH="1">
            <a:off x="2274574" y="5083241"/>
            <a:ext cx="4705633" cy="1163448"/>
          </a:xfrm>
          <a:prstGeom prst="arc">
            <a:avLst>
              <a:gd name="adj1" fmla="val 16200000"/>
              <a:gd name="adj2" fmla="val 21562136"/>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4783"/>
              </a:solidFill>
              <a:effectLst/>
              <a:uLnTx/>
              <a:uFillTx/>
              <a:latin typeface="Arial" panose="020B0604020202020204"/>
              <a:ea typeface="+mn-ea"/>
              <a:cs typeface="+mn-cs"/>
            </a:endParaRPr>
          </a:p>
        </p:txBody>
      </p:sp>
      <p:sp>
        <p:nvSpPr>
          <p:cNvPr id="35" name="Arc 34">
            <a:extLst>
              <a:ext uri="{FF2B5EF4-FFF2-40B4-BE49-F238E27FC236}">
                <a16:creationId xmlns:a16="http://schemas.microsoft.com/office/drawing/2014/main" id="{306A492A-47BC-E645-88D6-8987A53B2D24}"/>
              </a:ext>
            </a:extLst>
          </p:cNvPr>
          <p:cNvSpPr/>
          <p:nvPr/>
        </p:nvSpPr>
        <p:spPr>
          <a:xfrm flipH="1">
            <a:off x="4004735" y="5072335"/>
            <a:ext cx="1426495" cy="1090432"/>
          </a:xfrm>
          <a:prstGeom prst="arc">
            <a:avLst>
              <a:gd name="adj1" fmla="val 16243952"/>
              <a:gd name="adj2" fmla="val 0"/>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4783"/>
              </a:solidFill>
              <a:effectLst/>
              <a:uLnTx/>
              <a:uFillTx/>
              <a:latin typeface="Arial" panose="020B0604020202020204"/>
              <a:ea typeface="+mn-ea"/>
              <a:cs typeface="+mn-cs"/>
            </a:endParaRPr>
          </a:p>
        </p:txBody>
      </p:sp>
      <p:sp>
        <p:nvSpPr>
          <p:cNvPr id="38" name="Rounded Rectangle 37">
            <a:extLst>
              <a:ext uri="{FF2B5EF4-FFF2-40B4-BE49-F238E27FC236}">
                <a16:creationId xmlns:a16="http://schemas.microsoft.com/office/drawing/2014/main" id="{EA146BA2-26A5-8F4F-8CD0-C4F57A950B20}"/>
              </a:ext>
            </a:extLst>
          </p:cNvPr>
          <p:cNvSpPr/>
          <p:nvPr/>
        </p:nvSpPr>
        <p:spPr>
          <a:xfrm>
            <a:off x="3229083" y="5494226"/>
            <a:ext cx="1289380"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sym typeface="Wingdings" pitchFamily="2" charset="2"/>
              </a:rPr>
              <a:t>Investment</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Rounded Rectangle 38">
            <a:extLst>
              <a:ext uri="{FF2B5EF4-FFF2-40B4-BE49-F238E27FC236}">
                <a16:creationId xmlns:a16="http://schemas.microsoft.com/office/drawing/2014/main" id="{9F5F5A8E-40F4-0543-97E0-E806238015B5}"/>
              </a:ext>
            </a:extLst>
          </p:cNvPr>
          <p:cNvSpPr/>
          <p:nvPr/>
        </p:nvSpPr>
        <p:spPr>
          <a:xfrm>
            <a:off x="256862" y="5494226"/>
            <a:ext cx="1289380"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panose="020B0604020202020204"/>
                <a:ea typeface="+mn-ea"/>
                <a:cs typeface="+mn-cs"/>
                <a:sym typeface="Wingdings" pitchFamily="2" charset="2"/>
              </a:rPr>
              <a:t>Evaluation</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Rounded Rectangle 31">
            <a:extLst>
              <a:ext uri="{FF2B5EF4-FFF2-40B4-BE49-F238E27FC236}">
                <a16:creationId xmlns:a16="http://schemas.microsoft.com/office/drawing/2014/main" id="{B7B5C2A7-4E4A-D844-86E9-71609649C9AE}"/>
              </a:ext>
            </a:extLst>
          </p:cNvPr>
          <p:cNvSpPr/>
          <p:nvPr/>
        </p:nvSpPr>
        <p:spPr>
          <a:xfrm>
            <a:off x="1735605" y="5494226"/>
            <a:ext cx="1289380"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Wingdings" pitchFamily="2" charset="2"/>
              </a:rPr>
              <a:t>Development</a:t>
            </a:r>
            <a:endParaRPr kumimoji="0" lang="en-US" sz="1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0" name="Arc 39">
            <a:extLst>
              <a:ext uri="{FF2B5EF4-FFF2-40B4-BE49-F238E27FC236}">
                <a16:creationId xmlns:a16="http://schemas.microsoft.com/office/drawing/2014/main" id="{7426CB22-619A-E341-8177-E1AE29FF66D5}"/>
              </a:ext>
            </a:extLst>
          </p:cNvPr>
          <p:cNvSpPr/>
          <p:nvPr/>
        </p:nvSpPr>
        <p:spPr>
          <a:xfrm flipH="1">
            <a:off x="1000810" y="5057589"/>
            <a:ext cx="7434345" cy="1032203"/>
          </a:xfrm>
          <a:prstGeom prst="arc">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4783"/>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984416BA-DB94-FE45-B7A7-D8965FBA2AA1}"/>
              </a:ext>
            </a:extLst>
          </p:cNvPr>
          <p:cNvSpPr txBox="1"/>
          <p:nvPr/>
        </p:nvSpPr>
        <p:spPr>
          <a:xfrm>
            <a:off x="1941749" y="2391723"/>
            <a:ext cx="1102543" cy="307777"/>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58999"/>
                </a:solidFill>
                <a:effectLst/>
                <a:uLnTx/>
                <a:uFillTx/>
                <a:latin typeface="Roboto Medium" panose="02000000000000000000" pitchFamily="2" charset="0"/>
                <a:ea typeface="Roboto Medium" panose="02000000000000000000" pitchFamily="2" charset="0"/>
                <a:cs typeface="Roboto Medium" panose="02000000000000000000" pitchFamily="2" charset="0"/>
              </a:rPr>
              <a:t>Horizon 3</a:t>
            </a:r>
          </a:p>
        </p:txBody>
      </p:sp>
      <p:sp>
        <p:nvSpPr>
          <p:cNvPr id="43" name="Right Arrow 42">
            <a:extLst>
              <a:ext uri="{FF2B5EF4-FFF2-40B4-BE49-F238E27FC236}">
                <a16:creationId xmlns:a16="http://schemas.microsoft.com/office/drawing/2014/main" id="{6C9D8ACC-F491-F24D-82DC-8479D7094725}"/>
              </a:ext>
            </a:extLst>
          </p:cNvPr>
          <p:cNvSpPr/>
          <p:nvPr/>
        </p:nvSpPr>
        <p:spPr>
          <a:xfrm flipH="1">
            <a:off x="6001676" y="2275612"/>
            <a:ext cx="1339049" cy="5400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Pilot</a:t>
            </a:r>
          </a:p>
        </p:txBody>
      </p:sp>
      <p:sp>
        <p:nvSpPr>
          <p:cNvPr id="44" name="Right Arrow 43">
            <a:extLst>
              <a:ext uri="{FF2B5EF4-FFF2-40B4-BE49-F238E27FC236}">
                <a16:creationId xmlns:a16="http://schemas.microsoft.com/office/drawing/2014/main" id="{E6D7DDA7-84E5-0D40-9781-B6B8D529D949}"/>
              </a:ext>
            </a:extLst>
          </p:cNvPr>
          <p:cNvSpPr/>
          <p:nvPr/>
        </p:nvSpPr>
        <p:spPr>
          <a:xfrm flipH="1">
            <a:off x="5765236" y="3262003"/>
            <a:ext cx="1613584" cy="5400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Test of Change</a:t>
            </a:r>
          </a:p>
        </p:txBody>
      </p:sp>
      <p:sp>
        <p:nvSpPr>
          <p:cNvPr id="45" name="Right Arrow 44">
            <a:extLst>
              <a:ext uri="{FF2B5EF4-FFF2-40B4-BE49-F238E27FC236}">
                <a16:creationId xmlns:a16="http://schemas.microsoft.com/office/drawing/2014/main" id="{65B1C415-2D51-BF40-957B-9A0D2F85B05C}"/>
              </a:ext>
            </a:extLst>
          </p:cNvPr>
          <p:cNvSpPr>
            <a:spLocks/>
          </p:cNvSpPr>
          <p:nvPr/>
        </p:nvSpPr>
        <p:spPr>
          <a:xfrm flipH="1">
            <a:off x="5506919" y="4248395"/>
            <a:ext cx="1856504" cy="5400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Adoption</a:t>
            </a:r>
            <a:endParaRPr kumimoji="0" lang="en-US"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6" name="Right Brace 45">
            <a:extLst>
              <a:ext uri="{FF2B5EF4-FFF2-40B4-BE49-F238E27FC236}">
                <a16:creationId xmlns:a16="http://schemas.microsoft.com/office/drawing/2014/main" id="{91A34E51-692F-CC42-821B-2D5498B6968A}"/>
              </a:ext>
            </a:extLst>
          </p:cNvPr>
          <p:cNvSpPr>
            <a:spLocks noChangeAspect="1"/>
          </p:cNvSpPr>
          <p:nvPr/>
        </p:nvSpPr>
        <p:spPr>
          <a:xfrm flipH="1">
            <a:off x="3072205" y="3218896"/>
            <a:ext cx="313755" cy="703569"/>
          </a:xfrm>
          <a:prstGeom prst="rightBrace">
            <a:avLst/>
          </a:prstGeom>
          <a:noFill/>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4783"/>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DC064D8C-DEB7-1A4C-89D1-20836B2A470B}"/>
              </a:ext>
            </a:extLst>
          </p:cNvPr>
          <p:cNvSpPr txBox="1"/>
          <p:nvPr/>
        </p:nvSpPr>
        <p:spPr>
          <a:xfrm>
            <a:off x="1953037" y="3420748"/>
            <a:ext cx="1102543" cy="307777"/>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96883"/>
                </a:solidFill>
                <a:effectLst/>
                <a:uLnTx/>
                <a:uFillTx/>
                <a:latin typeface="Roboto Medium" panose="02000000000000000000" pitchFamily="2" charset="0"/>
                <a:ea typeface="Roboto Medium" panose="02000000000000000000" pitchFamily="2" charset="0"/>
                <a:cs typeface="Roboto Medium" panose="02000000000000000000" pitchFamily="2" charset="0"/>
              </a:rPr>
              <a:t>Horizon 2</a:t>
            </a:r>
          </a:p>
        </p:txBody>
      </p:sp>
      <p:sp>
        <p:nvSpPr>
          <p:cNvPr id="48" name="Right Brace 47">
            <a:extLst>
              <a:ext uri="{FF2B5EF4-FFF2-40B4-BE49-F238E27FC236}">
                <a16:creationId xmlns:a16="http://schemas.microsoft.com/office/drawing/2014/main" id="{196257F1-C3B3-FE48-AA09-09E1C60E31E6}"/>
              </a:ext>
            </a:extLst>
          </p:cNvPr>
          <p:cNvSpPr>
            <a:spLocks noChangeAspect="1"/>
          </p:cNvSpPr>
          <p:nvPr/>
        </p:nvSpPr>
        <p:spPr>
          <a:xfrm flipH="1">
            <a:off x="3060917" y="4166610"/>
            <a:ext cx="313755" cy="703569"/>
          </a:xfrm>
          <a:prstGeom prst="rightBrace">
            <a:avLst/>
          </a:prstGeom>
          <a:noFill/>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4783"/>
              </a:solidFill>
              <a:effectLst/>
              <a:uLnTx/>
              <a:uFillTx/>
              <a:latin typeface="Arial" panose="020B0604020202020204"/>
              <a:ea typeface="+mn-ea"/>
              <a:cs typeface="+mn-cs"/>
            </a:endParaRPr>
          </a:p>
        </p:txBody>
      </p:sp>
      <p:sp>
        <p:nvSpPr>
          <p:cNvPr id="49" name="TextBox 48">
            <a:extLst>
              <a:ext uri="{FF2B5EF4-FFF2-40B4-BE49-F238E27FC236}">
                <a16:creationId xmlns:a16="http://schemas.microsoft.com/office/drawing/2014/main" id="{9E1E2463-5CCF-A947-B158-5DDCE5400945}"/>
              </a:ext>
            </a:extLst>
          </p:cNvPr>
          <p:cNvSpPr txBox="1"/>
          <p:nvPr/>
        </p:nvSpPr>
        <p:spPr>
          <a:xfrm>
            <a:off x="1941749" y="4364504"/>
            <a:ext cx="1102543" cy="307777"/>
          </a:xfrm>
          <a:prstGeom prst="rect">
            <a:avLst/>
          </a:prstGeom>
          <a:noFill/>
        </p:spPr>
        <p:txBody>
          <a:bodyPr wrap="square" rtlCol="0">
            <a:spAutoFit/>
          </a:body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5883"/>
                </a:solidFill>
                <a:effectLst/>
                <a:uLnTx/>
                <a:uFillTx/>
                <a:latin typeface="Roboto Medium" panose="02000000000000000000" pitchFamily="2" charset="0"/>
                <a:ea typeface="Roboto Medium" panose="02000000000000000000" pitchFamily="2" charset="0"/>
                <a:cs typeface="Roboto Medium" panose="02000000000000000000" pitchFamily="2" charset="0"/>
              </a:rPr>
              <a:t>Horizon 1</a:t>
            </a:r>
          </a:p>
        </p:txBody>
      </p:sp>
      <p:sp>
        <p:nvSpPr>
          <p:cNvPr id="50" name="Right Arrow 49">
            <a:extLst>
              <a:ext uri="{FF2B5EF4-FFF2-40B4-BE49-F238E27FC236}">
                <a16:creationId xmlns:a16="http://schemas.microsoft.com/office/drawing/2014/main" id="{C6059CA9-E14A-EF48-AAEE-03209870C0F5}"/>
              </a:ext>
            </a:extLst>
          </p:cNvPr>
          <p:cNvSpPr/>
          <p:nvPr/>
        </p:nvSpPr>
        <p:spPr>
          <a:xfrm flipH="1">
            <a:off x="6417128" y="1207451"/>
            <a:ext cx="1339049" cy="540000"/>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85883"/>
                </a:solidFill>
                <a:effectLst/>
                <a:uLnTx/>
                <a:uFillTx/>
                <a:latin typeface="Roboto" panose="02000000000000000000" pitchFamily="2" charset="0"/>
                <a:ea typeface="Roboto" panose="02000000000000000000" pitchFamily="2" charset="0"/>
                <a:cs typeface="Roboto" panose="02000000000000000000" pitchFamily="2" charset="0"/>
              </a:rPr>
              <a:t>Feasibility</a:t>
            </a:r>
          </a:p>
        </p:txBody>
      </p:sp>
      <p:pic>
        <p:nvPicPr>
          <p:cNvPr id="56" name="Picture 55" descr="Logo&#10;&#10;Description automatically generated">
            <a:extLst>
              <a:ext uri="{FF2B5EF4-FFF2-40B4-BE49-F238E27FC236}">
                <a16:creationId xmlns:a16="http://schemas.microsoft.com/office/drawing/2014/main" id="{CCB4CFB5-8F7A-C04F-BBC1-A4FAF4AE601D}"/>
              </a:ext>
            </a:extLst>
          </p:cNvPr>
          <p:cNvPicPr>
            <a:picLocks noChangeAspect="1"/>
          </p:cNvPicPr>
          <p:nvPr/>
        </p:nvPicPr>
        <p:blipFill>
          <a:blip r:embed="rId7"/>
          <a:stretch>
            <a:fillRect/>
          </a:stretch>
        </p:blipFill>
        <p:spPr>
          <a:xfrm>
            <a:off x="915479" y="1020411"/>
            <a:ext cx="2019352" cy="403872"/>
          </a:xfrm>
          <a:prstGeom prst="rect">
            <a:avLst/>
          </a:prstGeom>
        </p:spPr>
      </p:pic>
      <p:grpSp>
        <p:nvGrpSpPr>
          <p:cNvPr id="11" name="Group 10">
            <a:extLst>
              <a:ext uri="{FF2B5EF4-FFF2-40B4-BE49-F238E27FC236}">
                <a16:creationId xmlns:a16="http://schemas.microsoft.com/office/drawing/2014/main" id="{6205DDC8-D4EB-1E5B-E471-4CBC86D9765C}"/>
              </a:ext>
            </a:extLst>
          </p:cNvPr>
          <p:cNvGrpSpPr/>
          <p:nvPr/>
        </p:nvGrpSpPr>
        <p:grpSpPr>
          <a:xfrm>
            <a:off x="8081193" y="1753843"/>
            <a:ext cx="4011724" cy="438991"/>
            <a:chOff x="2971874" y="2471547"/>
            <a:chExt cx="11145214" cy="658486"/>
          </a:xfrm>
        </p:grpSpPr>
        <p:sp>
          <p:nvSpPr>
            <p:cNvPr id="13" name="Pentagon 12">
              <a:extLst>
                <a:ext uri="{FF2B5EF4-FFF2-40B4-BE49-F238E27FC236}">
                  <a16:creationId xmlns:a16="http://schemas.microsoft.com/office/drawing/2014/main" id="{B9719D80-7A0C-EDA7-4280-0D40DD605EED}"/>
                </a:ext>
              </a:extLst>
            </p:cNvPr>
            <p:cNvSpPr/>
            <p:nvPr/>
          </p:nvSpPr>
          <p:spPr>
            <a:xfrm rot="10800000">
              <a:off x="2971874" y="2471547"/>
              <a:ext cx="11145214" cy="658486"/>
            </a:xfrm>
            <a:prstGeom prst="homePlate">
              <a:avLst/>
            </a:prstGeom>
            <a:solidFill>
              <a:srgbClr val="058999">
                <a:hueOff val="0"/>
                <a:satOff val="0"/>
                <a:lumOff val="0"/>
                <a:alphaOff val="0"/>
              </a:srgbClr>
            </a:solidFill>
            <a:ln w="12700" cap="flat" cmpd="sng" algn="ctr">
              <a:solidFill>
                <a:srgbClr val="FFFFFF">
                  <a:hueOff val="0"/>
                  <a:satOff val="0"/>
                  <a:lumOff val="0"/>
                  <a:alphaOff val="0"/>
                </a:srgbClr>
              </a:solidFill>
              <a:prstDash val="solid"/>
              <a:miter lim="800000"/>
            </a:ln>
            <a:effectLst/>
          </p:spPr>
        </p:sp>
        <p:sp>
          <p:nvSpPr>
            <p:cNvPr id="14" name="Pentagon 4">
              <a:extLst>
                <a:ext uri="{FF2B5EF4-FFF2-40B4-BE49-F238E27FC236}">
                  <a16:creationId xmlns:a16="http://schemas.microsoft.com/office/drawing/2014/main" id="{D1CBDC49-97E2-8AB7-8527-0DB356A77B54}"/>
                </a:ext>
              </a:extLst>
            </p:cNvPr>
            <p:cNvSpPr txBox="1"/>
            <p:nvPr/>
          </p:nvSpPr>
          <p:spPr>
            <a:xfrm rot="21600000">
              <a:off x="3136495" y="2471547"/>
              <a:ext cx="10980593" cy="658486"/>
            </a:xfrm>
            <a:prstGeom prst="rect">
              <a:avLst/>
            </a:prstGeom>
            <a:noFill/>
            <a:ln>
              <a:noFill/>
            </a:ln>
            <a:effectLst/>
          </p:spPr>
          <p:txBody>
            <a:bodyPr spcFirstLastPara="0" vert="horz" wrap="square" lIns="193583" tIns="60960" rIns="113792" bIns="60960" numCol="1" spcCol="1270" anchor="ctr" anchorCtr="0">
              <a:noAutofit/>
            </a:bodyPr>
            <a:lstStyle/>
            <a:p>
              <a:pPr marL="0" marR="0" lvl="0" indent="0" algn="ctr" defTabSz="711182"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srgbClr val="FFFFFF"/>
                  </a:solidFill>
                  <a:effectLst/>
                  <a:uLnTx/>
                  <a:uFillTx/>
                  <a:latin typeface="Arial" panose="020B0604020202020204"/>
                  <a:ea typeface="+mn-ea"/>
                  <a:cs typeface="+mn-cs"/>
                </a:rPr>
                <a:t>Fellowship Opportunity</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sp>
        <p:nvSpPr>
          <p:cNvPr id="12" name="Oval 11">
            <a:extLst>
              <a:ext uri="{FF2B5EF4-FFF2-40B4-BE49-F238E27FC236}">
                <a16:creationId xmlns:a16="http://schemas.microsoft.com/office/drawing/2014/main" id="{F301B669-0EF8-DEE3-0E6E-04989F92F327}"/>
              </a:ext>
            </a:extLst>
          </p:cNvPr>
          <p:cNvSpPr/>
          <p:nvPr/>
        </p:nvSpPr>
        <p:spPr>
          <a:xfrm>
            <a:off x="7861697" y="1753843"/>
            <a:ext cx="438991" cy="438991"/>
          </a:xfrm>
          <a:prstGeom prst="ellipse">
            <a:avLst/>
          </a:prstGeom>
          <a:blipFill rotWithShape="1">
            <a:blip r:embed="rId8">
              <a:extLst>
                <a:ext uri="{96DAC541-7B7A-43D3-8B79-37D633B846F1}">
                  <asvg:svgBlip xmlns:asvg="http://schemas.microsoft.com/office/drawing/2016/SVG/main" r:embed="rId9"/>
                </a:ext>
              </a:extLst>
            </a:blip>
            <a:srcRect/>
            <a:stretch>
              <a:fillRect/>
            </a:stretch>
          </a:blipFill>
          <a:ln w="12700" cap="flat" cmpd="sng" algn="ctr">
            <a:solidFill>
              <a:srgbClr val="FFFFFF">
                <a:hueOff val="0"/>
                <a:satOff val="0"/>
                <a:lumOff val="0"/>
                <a:alphaOff val="0"/>
              </a:srgbClr>
            </a:solidFill>
            <a:prstDash val="solid"/>
            <a:miter lim="800000"/>
          </a:ln>
          <a:effectLst/>
        </p:spPr>
      </p:sp>
      <p:grpSp>
        <p:nvGrpSpPr>
          <p:cNvPr id="20" name="Group 19">
            <a:extLst>
              <a:ext uri="{FF2B5EF4-FFF2-40B4-BE49-F238E27FC236}">
                <a16:creationId xmlns:a16="http://schemas.microsoft.com/office/drawing/2014/main" id="{0B70D231-2723-221E-70DD-697DDFB34850}"/>
              </a:ext>
            </a:extLst>
          </p:cNvPr>
          <p:cNvGrpSpPr/>
          <p:nvPr/>
        </p:nvGrpSpPr>
        <p:grpSpPr>
          <a:xfrm>
            <a:off x="8081192" y="2302397"/>
            <a:ext cx="4011724" cy="438991"/>
            <a:chOff x="2971874" y="3294655"/>
            <a:chExt cx="11145214" cy="658486"/>
          </a:xfrm>
        </p:grpSpPr>
        <p:sp>
          <p:nvSpPr>
            <p:cNvPr id="23" name="Pentagon 22">
              <a:extLst>
                <a:ext uri="{FF2B5EF4-FFF2-40B4-BE49-F238E27FC236}">
                  <a16:creationId xmlns:a16="http://schemas.microsoft.com/office/drawing/2014/main" id="{B698DD69-37D8-5682-E905-004DE65CB26F}"/>
                </a:ext>
              </a:extLst>
            </p:cNvPr>
            <p:cNvSpPr/>
            <p:nvPr/>
          </p:nvSpPr>
          <p:spPr>
            <a:xfrm rot="10800000">
              <a:off x="2971874" y="3294655"/>
              <a:ext cx="11145214" cy="658486"/>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Pentagon 4">
              <a:extLst>
                <a:ext uri="{FF2B5EF4-FFF2-40B4-BE49-F238E27FC236}">
                  <a16:creationId xmlns:a16="http://schemas.microsoft.com/office/drawing/2014/main" id="{9094DB3E-C3B3-9E3A-9DF5-96C9E69CD51B}"/>
                </a:ext>
              </a:extLst>
            </p:cNvPr>
            <p:cNvSpPr txBox="1"/>
            <p:nvPr/>
          </p:nvSpPr>
          <p:spPr>
            <a:xfrm rot="21600000">
              <a:off x="3136495" y="3294655"/>
              <a:ext cx="10980593" cy="6584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3583" tIns="60960" rIns="113792" bIns="60960" numCol="1" spcCol="1270" anchor="ctr" anchorCtr="0">
              <a:noAutofit/>
            </a:bodyPr>
            <a:lstStyle/>
            <a:p>
              <a:pPr marL="0" marR="0" lvl="0" indent="0" algn="ctr" defTabSz="711182"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Catalyst Programme</a:t>
              </a: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21" name="Oval 20" descr="Unlock with solid fill">
            <a:extLst>
              <a:ext uri="{FF2B5EF4-FFF2-40B4-BE49-F238E27FC236}">
                <a16:creationId xmlns:a16="http://schemas.microsoft.com/office/drawing/2014/main" id="{580BEA95-2656-B31F-E1C5-647AB17A4F54}"/>
              </a:ext>
            </a:extLst>
          </p:cNvPr>
          <p:cNvSpPr/>
          <p:nvPr/>
        </p:nvSpPr>
        <p:spPr>
          <a:xfrm>
            <a:off x="7861697" y="2302397"/>
            <a:ext cx="517651" cy="438991"/>
          </a:xfrm>
          <a:prstGeom prst="ellipse">
            <a:avLst/>
          </a:prstGeom>
          <a:blipFill>
            <a:blip r:embed="rId10">
              <a:extLs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3" name="Picture 2" descr="A blue and white logo&#10;&#10;Description automatically generated with medium confidence">
            <a:extLst>
              <a:ext uri="{FF2B5EF4-FFF2-40B4-BE49-F238E27FC236}">
                <a16:creationId xmlns:a16="http://schemas.microsoft.com/office/drawing/2014/main" id="{BD6C9565-76B7-BEB6-6BF3-87F86D6112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136874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
            <a:extLst>
              <a:ext uri="{FF2B5EF4-FFF2-40B4-BE49-F238E27FC236}">
                <a16:creationId xmlns:a16="http://schemas.microsoft.com/office/drawing/2014/main" id="{5C2E75CF-048F-8F4E-8BD3-A384050744EB}"/>
              </a:ext>
            </a:extLst>
          </p:cNvPr>
          <p:cNvGrpSpPr/>
          <p:nvPr/>
        </p:nvGrpSpPr>
        <p:grpSpPr>
          <a:xfrm>
            <a:off x="591352" y="533400"/>
            <a:ext cx="9009851" cy="914400"/>
            <a:chOff x="0" y="0"/>
            <a:chExt cx="7882717" cy="2555034"/>
          </a:xfrm>
        </p:grpSpPr>
        <p:sp>
          <p:nvSpPr>
            <p:cNvPr id="26" name="AutoShape 4">
              <a:extLst>
                <a:ext uri="{FF2B5EF4-FFF2-40B4-BE49-F238E27FC236}">
                  <a16:creationId xmlns:a16="http://schemas.microsoft.com/office/drawing/2014/main" id="{4FCB3434-73C4-BD4D-9774-668A55425D73}"/>
                </a:ext>
              </a:extLst>
            </p:cNvPr>
            <p:cNvSpPr/>
            <p:nvPr/>
          </p:nvSpPr>
          <p:spPr>
            <a:xfrm>
              <a:off x="0" y="0"/>
              <a:ext cx="6882808" cy="0"/>
            </a:xfrm>
            <a:prstGeom prst="line">
              <a:avLst/>
            </a:prstGeom>
            <a:ln w="203200" cap="flat">
              <a:solidFill>
                <a:srgbClr val="004685"/>
              </a:solidFill>
              <a:prstDash val="solid"/>
              <a:headEnd type="none" w="sm" len="sm"/>
              <a:tailEnd type="none" w="sm" len="sm"/>
            </a:ln>
          </p:spPr>
        </p:sp>
        <p:sp>
          <p:nvSpPr>
            <p:cNvPr id="27" name="AutoShape 5">
              <a:extLst>
                <a:ext uri="{FF2B5EF4-FFF2-40B4-BE49-F238E27FC236}">
                  <a16:creationId xmlns:a16="http://schemas.microsoft.com/office/drawing/2014/main" id="{BA11D2A8-9345-094E-B7F2-AB9EA8570664}"/>
                </a:ext>
              </a:extLst>
            </p:cNvPr>
            <p:cNvSpPr/>
            <p:nvPr/>
          </p:nvSpPr>
          <p:spPr>
            <a:xfrm>
              <a:off x="6024" y="2555034"/>
              <a:ext cx="6882809" cy="0"/>
            </a:xfrm>
            <a:prstGeom prst="line">
              <a:avLst/>
            </a:prstGeom>
            <a:ln w="38100" cap="flat">
              <a:solidFill>
                <a:srgbClr val="004685"/>
              </a:solidFill>
              <a:prstDash val="solid"/>
              <a:headEnd type="none" w="sm" len="sm"/>
              <a:tailEnd type="none" w="sm" len="sm"/>
            </a:ln>
          </p:spPr>
        </p:sp>
        <p:sp>
          <p:nvSpPr>
            <p:cNvPr id="28" name="TextBox 6">
              <a:extLst>
                <a:ext uri="{FF2B5EF4-FFF2-40B4-BE49-F238E27FC236}">
                  <a16:creationId xmlns:a16="http://schemas.microsoft.com/office/drawing/2014/main" id="{3B439DDD-3EB0-2040-90FA-07622F0F7FB2}"/>
                </a:ext>
              </a:extLst>
            </p:cNvPr>
            <p:cNvSpPr txBox="1"/>
            <p:nvPr/>
          </p:nvSpPr>
          <p:spPr>
            <a:xfrm>
              <a:off x="1" y="512365"/>
              <a:ext cx="7882716" cy="1638290"/>
            </a:xfrm>
            <a:prstGeom prst="rect">
              <a:avLst/>
            </a:prstGeom>
          </p:spPr>
          <p:txBody>
            <a:bodyPr lIns="0" tIns="0" rIns="0" bIns="0" rtlCol="0" anchor="t">
              <a:spAutoFit/>
            </a:bodyPr>
            <a:lstStyle/>
            <a:p>
              <a:pPr marL="0" marR="0" lvl="0" indent="0" algn="l" defTabSz="609720" rtl="0" eaLnBrk="1" fontAlgn="auto" latinLnBrk="0" hangingPunct="1">
                <a:lnSpc>
                  <a:spcPts val="4538"/>
                </a:lnSpc>
                <a:spcBef>
                  <a:spcPts val="0"/>
                </a:spcBef>
                <a:spcAft>
                  <a:spcPts val="0"/>
                </a:spcAft>
                <a:buClrTx/>
                <a:buSzTx/>
                <a:buFontTx/>
                <a:buNone/>
                <a:tabLst/>
                <a:defRPr/>
              </a:pPr>
              <a:r>
                <a:rPr kumimoji="0" lang="en-US" sz="4534" b="0" i="0" u="none" strike="noStrike" kern="1200" cap="none" spc="0" normalizeH="0" baseline="0" noProof="0">
                  <a:ln>
                    <a:noFill/>
                  </a:ln>
                  <a:solidFill>
                    <a:srgbClr val="004685"/>
                  </a:solidFill>
                  <a:effectLst/>
                  <a:uLnTx/>
                  <a:uFillTx/>
                  <a:latin typeface="Calibri"/>
                  <a:ea typeface="+mn-ea"/>
                  <a:cs typeface="+mn-cs"/>
                </a:rPr>
                <a:t>Demand Signaling Priorities</a:t>
              </a:r>
            </a:p>
          </p:txBody>
        </p:sp>
      </p:grpSp>
      <p:pic>
        <p:nvPicPr>
          <p:cNvPr id="11" name="Picture 10">
            <a:extLst>
              <a:ext uri="{FF2B5EF4-FFF2-40B4-BE49-F238E27FC236}">
                <a16:creationId xmlns:a16="http://schemas.microsoft.com/office/drawing/2014/main" id="{B4D1B3BB-D1CC-8706-B954-CB306FDF5A71}"/>
              </a:ext>
            </a:extLst>
          </p:cNvPr>
          <p:cNvPicPr>
            <a:picLocks noChangeAspect="1"/>
          </p:cNvPicPr>
          <p:nvPr/>
        </p:nvPicPr>
        <p:blipFill>
          <a:blip r:embed="rId2"/>
          <a:stretch>
            <a:fillRect/>
          </a:stretch>
        </p:blipFill>
        <p:spPr>
          <a:xfrm>
            <a:off x="1146379" y="1631169"/>
            <a:ext cx="9974283" cy="5073873"/>
          </a:xfrm>
          <a:prstGeom prst="rect">
            <a:avLst/>
          </a:prstGeom>
        </p:spPr>
      </p:pic>
      <p:pic>
        <p:nvPicPr>
          <p:cNvPr id="4" name="Picture 3" descr="A blue and white logo&#10;&#10;Description automatically generated with medium confidence">
            <a:extLst>
              <a:ext uri="{FF2B5EF4-FFF2-40B4-BE49-F238E27FC236}">
                <a16:creationId xmlns:a16="http://schemas.microsoft.com/office/drawing/2014/main" id="{F7D9E359-4479-A935-B4F4-10CE6175D5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4957" y="565637"/>
            <a:ext cx="1489792" cy="652335"/>
          </a:xfrm>
          <a:prstGeom prst="rect">
            <a:avLst/>
          </a:prstGeom>
        </p:spPr>
      </p:pic>
    </p:spTree>
    <p:extLst>
      <p:ext uri="{BB962C8B-B14F-4D97-AF65-F5344CB8AC3E}">
        <p14:creationId xmlns:p14="http://schemas.microsoft.com/office/powerpoint/2010/main" val="273309807"/>
      </p:ext>
    </p:extLst>
  </p:cSld>
  <p:clrMapOvr>
    <a:masterClrMapping/>
  </p:clrMapOvr>
  <mc:AlternateContent xmlns:mc="http://schemas.openxmlformats.org/markup-compatibility/2006" xmlns:p14="http://schemas.microsoft.com/office/powerpoint/2010/main">
    <mc:Choice Requires="p14">
      <p:transition spd="slow" p14:dur="2000" advTm="56314"/>
    </mc:Choice>
    <mc:Fallback xmlns="">
      <p:transition spd="slow" advTm="5631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25F3-336B-4C6E-9C9A-088185363159}"/>
              </a:ext>
            </a:extLst>
          </p:cNvPr>
          <p:cNvSpPr>
            <a:spLocks noGrp="1"/>
          </p:cNvSpPr>
          <p:nvPr>
            <p:ph type="title"/>
          </p:nvPr>
        </p:nvSpPr>
        <p:spPr/>
        <p:txBody>
          <a:bodyPr/>
          <a:lstStyle/>
          <a:p>
            <a:r>
              <a:rPr lang="en-GB"/>
              <a:t>West of Scotland Innovation Hub</a:t>
            </a:r>
          </a:p>
        </p:txBody>
      </p:sp>
      <p:grpSp>
        <p:nvGrpSpPr>
          <p:cNvPr id="54" name="Group 53">
            <a:extLst>
              <a:ext uri="{FF2B5EF4-FFF2-40B4-BE49-F238E27FC236}">
                <a16:creationId xmlns:a16="http://schemas.microsoft.com/office/drawing/2014/main" id="{00F0998A-375A-4297-A776-B00ED0DD9505}"/>
              </a:ext>
            </a:extLst>
          </p:cNvPr>
          <p:cNvGrpSpPr/>
          <p:nvPr/>
        </p:nvGrpSpPr>
        <p:grpSpPr>
          <a:xfrm>
            <a:off x="287079" y="1143000"/>
            <a:ext cx="1848610" cy="5349874"/>
            <a:chOff x="287079" y="1143000"/>
            <a:chExt cx="1848610" cy="5349874"/>
          </a:xfrm>
        </p:grpSpPr>
        <p:sp>
          <p:nvSpPr>
            <p:cNvPr id="10" name="Rectangle 9">
              <a:extLst>
                <a:ext uri="{FF2B5EF4-FFF2-40B4-BE49-F238E27FC236}">
                  <a16:creationId xmlns:a16="http://schemas.microsoft.com/office/drawing/2014/main" id="{718B33E5-3E85-4DA9-BA65-D7018FF132EE}"/>
                </a:ext>
              </a:extLst>
            </p:cNvPr>
            <p:cNvSpPr/>
            <p:nvPr/>
          </p:nvSpPr>
          <p:spPr>
            <a:xfrm>
              <a:off x="287079" y="2194550"/>
              <a:ext cx="1848609" cy="4298324"/>
            </a:xfrm>
            <a:prstGeom prst="rect">
              <a:avLst/>
            </a:prstGeom>
            <a:solidFill>
              <a:srgbClr val="4472C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t>Health in Scotland is a devolved power, with policy set by the Scottish Government</a:t>
              </a:r>
              <a:endParaRPr kumimoji="0" lang="en-GB" sz="11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Services are delivered through: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14 territorial NHS Boards responsible for the protection and improvement of their population’s health and for the delivery of frontline services (primary care, secondary care, tertiary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7 national NHS Boards who support the territorial Boards by providing a range of national services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1 national public health body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p:txBody>
        </p:sp>
        <p:sp>
          <p:nvSpPr>
            <p:cNvPr id="4" name="Freeform 8">
              <a:extLst>
                <a:ext uri="{FF2B5EF4-FFF2-40B4-BE49-F238E27FC236}">
                  <a16:creationId xmlns:a16="http://schemas.microsoft.com/office/drawing/2014/main" id="{17870E22-2F03-4EB0-AB1E-5DE0EEDC5273}"/>
                </a:ext>
              </a:extLst>
            </p:cNvPr>
            <p:cNvSpPr/>
            <p:nvPr/>
          </p:nvSpPr>
          <p:spPr>
            <a:xfrm>
              <a:off x="287079" y="1143000"/>
              <a:ext cx="1848610" cy="323761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572DB226-BBBC-43EC-B458-2EF97F5C5316}"/>
                </a:ext>
              </a:extLst>
            </p:cNvPr>
            <p:cNvSpPr txBox="1"/>
            <p:nvPr/>
          </p:nvSpPr>
          <p:spPr>
            <a:xfrm>
              <a:off x="287079" y="1243996"/>
              <a:ext cx="1848609"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oppins" pitchFamily="2" charset="77"/>
                  <a:ea typeface="League Spartan" charset="0"/>
                  <a:cs typeface="Poppins" pitchFamily="2" charset="77"/>
                </a:rPr>
                <a:t>NHS SCOTLAND</a:t>
              </a:r>
            </a:p>
          </p:txBody>
        </p:sp>
        <p:pic>
          <p:nvPicPr>
            <p:cNvPr id="27" name="Picture 26">
              <a:extLst>
                <a:ext uri="{FF2B5EF4-FFF2-40B4-BE49-F238E27FC236}">
                  <a16:creationId xmlns:a16="http://schemas.microsoft.com/office/drawing/2014/main" id="{DB494375-6E3C-49DF-8092-CEAD8E3A6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113" y="1486726"/>
              <a:ext cx="680538" cy="680538"/>
            </a:xfrm>
            <a:prstGeom prst="rect">
              <a:avLst/>
            </a:prstGeom>
          </p:spPr>
        </p:pic>
      </p:grpSp>
      <p:grpSp>
        <p:nvGrpSpPr>
          <p:cNvPr id="55" name="Group 54">
            <a:extLst>
              <a:ext uri="{FF2B5EF4-FFF2-40B4-BE49-F238E27FC236}">
                <a16:creationId xmlns:a16="http://schemas.microsoft.com/office/drawing/2014/main" id="{982FD254-7DB4-43E5-AB7B-BAD6F5292C2A}"/>
              </a:ext>
            </a:extLst>
          </p:cNvPr>
          <p:cNvGrpSpPr/>
          <p:nvPr/>
        </p:nvGrpSpPr>
        <p:grpSpPr>
          <a:xfrm>
            <a:off x="2234975" y="1143000"/>
            <a:ext cx="1848610" cy="5349874"/>
            <a:chOff x="287079" y="1143000"/>
            <a:chExt cx="1848610" cy="5349874"/>
          </a:xfrm>
        </p:grpSpPr>
        <p:sp>
          <p:nvSpPr>
            <p:cNvPr id="56" name="Rectangle 55">
              <a:extLst>
                <a:ext uri="{FF2B5EF4-FFF2-40B4-BE49-F238E27FC236}">
                  <a16:creationId xmlns:a16="http://schemas.microsoft.com/office/drawing/2014/main" id="{A30CD1EB-1C25-4380-871F-421448B1E49F}"/>
                </a:ext>
              </a:extLst>
            </p:cNvPr>
            <p:cNvSpPr/>
            <p:nvPr/>
          </p:nvSpPr>
          <p:spPr>
            <a:xfrm>
              <a:off x="287079" y="2194550"/>
              <a:ext cx="1848609" cy="4298324"/>
            </a:xfrm>
            <a:prstGeom prst="rect">
              <a:avLst/>
            </a:prstGeom>
            <a:solidFill>
              <a:srgbClr val="1A92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t>We are 6 Health Boards, </a:t>
              </a:r>
              <a:b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br>
              <a: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t>with 81,000 staff and </a:t>
              </a:r>
              <a:b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br>
              <a: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t>2.7m population (50% of Scottish population)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p:txBody>
        </p:sp>
        <p:sp>
          <p:nvSpPr>
            <p:cNvPr id="57" name="Freeform 8">
              <a:extLst>
                <a:ext uri="{FF2B5EF4-FFF2-40B4-BE49-F238E27FC236}">
                  <a16:creationId xmlns:a16="http://schemas.microsoft.com/office/drawing/2014/main" id="{ED007358-4112-4DC5-9479-1AB1EC5045F5}"/>
                </a:ext>
              </a:extLst>
            </p:cNvPr>
            <p:cNvSpPr/>
            <p:nvPr/>
          </p:nvSpPr>
          <p:spPr>
            <a:xfrm>
              <a:off x="287079" y="1143000"/>
              <a:ext cx="1848610" cy="323761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B75ADB85-A49E-401F-9770-56020EFFFDEC}"/>
                </a:ext>
              </a:extLst>
            </p:cNvPr>
            <p:cNvSpPr txBox="1"/>
            <p:nvPr/>
          </p:nvSpPr>
          <p:spPr>
            <a:xfrm>
              <a:off x="287079" y="1243996"/>
              <a:ext cx="1848609"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oppins" pitchFamily="2" charset="77"/>
                  <a:ea typeface="League Spartan" charset="0"/>
                  <a:cs typeface="Poppins" pitchFamily="2" charset="77"/>
                </a:rPr>
                <a:t>WEST OF SCOTLAND</a:t>
              </a:r>
            </a:p>
          </p:txBody>
        </p:sp>
      </p:grpSp>
      <p:grpSp>
        <p:nvGrpSpPr>
          <p:cNvPr id="60" name="Group 59">
            <a:extLst>
              <a:ext uri="{FF2B5EF4-FFF2-40B4-BE49-F238E27FC236}">
                <a16:creationId xmlns:a16="http://schemas.microsoft.com/office/drawing/2014/main" id="{1394C46D-447A-44C6-9EA6-9DBC5AEF2320}"/>
              </a:ext>
            </a:extLst>
          </p:cNvPr>
          <p:cNvGrpSpPr/>
          <p:nvPr/>
        </p:nvGrpSpPr>
        <p:grpSpPr>
          <a:xfrm>
            <a:off x="4182870" y="1143000"/>
            <a:ext cx="1848610" cy="5349874"/>
            <a:chOff x="287079" y="1143000"/>
            <a:chExt cx="1848610" cy="5349874"/>
          </a:xfrm>
        </p:grpSpPr>
        <p:sp>
          <p:nvSpPr>
            <p:cNvPr id="61" name="Rectangle 60">
              <a:extLst>
                <a:ext uri="{FF2B5EF4-FFF2-40B4-BE49-F238E27FC236}">
                  <a16:creationId xmlns:a16="http://schemas.microsoft.com/office/drawing/2014/main" id="{AEF60CBC-C211-4C55-BC3C-717829FB73CF}"/>
                </a:ext>
              </a:extLst>
            </p:cNvPr>
            <p:cNvSpPr/>
            <p:nvPr/>
          </p:nvSpPr>
          <p:spPr>
            <a:xfrm>
              <a:off x="287079" y="2194550"/>
              <a:ext cx="1848609" cy="4298324"/>
            </a:xfrm>
            <a:prstGeom prst="rect">
              <a:avLst/>
            </a:prstGeom>
            <a:solidFill>
              <a:srgbClr val="A5A5A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t>Largest NHS organisation in Scotland and one of the biggest in the UK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35 hospitals, 6,000 beds, including largest hospital in UK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Work with 6 local authorities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Biggest employer in Scotland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Rich innovation ecosystem including iCAIRD and Strength in Places Living Lab partnerships, Health Data Exchange JWA, and typically 1,000 R&amp;I studies/year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sng" strike="noStrike" kern="1200" cap="none" spc="0" normalizeH="0" baseline="0" noProof="0">
                  <a:ln>
                    <a:noFill/>
                  </a:ln>
                  <a:solidFill>
                    <a:srgbClr val="E7E6E6">
                      <a:lumMod val="25000"/>
                    </a:srgbClr>
                  </a:solidFill>
                  <a:effectLst/>
                  <a:uLnTx/>
                  <a:uFillTx/>
                  <a:latin typeface="Calibri"/>
                  <a:ea typeface="+mn-ea"/>
                  <a:cs typeface="+mn-cs"/>
                </a:rPr>
                <a:t>2019-20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510,000 emergencies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215,000 scheduled inpatients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1,185,000 outpatients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7.5 million GP attendances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13,600 babies delivered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24m prescriptions dispensed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p:txBody>
        </p:sp>
        <p:sp>
          <p:nvSpPr>
            <p:cNvPr id="62" name="Freeform 8">
              <a:extLst>
                <a:ext uri="{FF2B5EF4-FFF2-40B4-BE49-F238E27FC236}">
                  <a16:creationId xmlns:a16="http://schemas.microsoft.com/office/drawing/2014/main" id="{2BA52BFC-73E7-4611-9032-B2CA5CF7E31D}"/>
                </a:ext>
              </a:extLst>
            </p:cNvPr>
            <p:cNvSpPr/>
            <p:nvPr/>
          </p:nvSpPr>
          <p:spPr>
            <a:xfrm>
              <a:off x="287079" y="1143000"/>
              <a:ext cx="1848610" cy="323761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3" name="TextBox 62">
              <a:extLst>
                <a:ext uri="{FF2B5EF4-FFF2-40B4-BE49-F238E27FC236}">
                  <a16:creationId xmlns:a16="http://schemas.microsoft.com/office/drawing/2014/main" id="{BC94F3D3-5811-4D55-849A-E4CAE873BD5F}"/>
                </a:ext>
              </a:extLst>
            </p:cNvPr>
            <p:cNvSpPr txBox="1"/>
            <p:nvPr/>
          </p:nvSpPr>
          <p:spPr>
            <a:xfrm>
              <a:off x="287079" y="1243996"/>
              <a:ext cx="1848609"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oppins" pitchFamily="2" charset="77"/>
                  <a:ea typeface="League Spartan" charset="0"/>
                  <a:cs typeface="Poppins" pitchFamily="2" charset="77"/>
                </a:rPr>
                <a:t>OUR HOST BOARD</a:t>
              </a:r>
            </a:p>
          </p:txBody>
        </p:sp>
      </p:grpSp>
      <p:grpSp>
        <p:nvGrpSpPr>
          <p:cNvPr id="65" name="Group 64">
            <a:extLst>
              <a:ext uri="{FF2B5EF4-FFF2-40B4-BE49-F238E27FC236}">
                <a16:creationId xmlns:a16="http://schemas.microsoft.com/office/drawing/2014/main" id="{912333D0-E8F7-45B9-B4BA-47DB81D253E1}"/>
              </a:ext>
            </a:extLst>
          </p:cNvPr>
          <p:cNvGrpSpPr/>
          <p:nvPr/>
        </p:nvGrpSpPr>
        <p:grpSpPr>
          <a:xfrm>
            <a:off x="6129936" y="1143000"/>
            <a:ext cx="1848610" cy="5349874"/>
            <a:chOff x="287079" y="1143000"/>
            <a:chExt cx="1848610" cy="5349874"/>
          </a:xfrm>
        </p:grpSpPr>
        <p:sp>
          <p:nvSpPr>
            <p:cNvPr id="66" name="Rectangle 65">
              <a:extLst>
                <a:ext uri="{FF2B5EF4-FFF2-40B4-BE49-F238E27FC236}">
                  <a16:creationId xmlns:a16="http://schemas.microsoft.com/office/drawing/2014/main" id="{C1B70491-22CA-4521-A9AE-E001AAE37E08}"/>
                </a:ext>
              </a:extLst>
            </p:cNvPr>
            <p:cNvSpPr/>
            <p:nvPr/>
          </p:nvSpPr>
          <p:spPr>
            <a:xfrm>
              <a:off x="287079" y="2194550"/>
              <a:ext cx="1848609" cy="4298324"/>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t>One of three NHS Scotland regional test beds funded by SG Chief Scientists Office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Established 2019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In 2021, 57 projects, involving mix of devices, sensors, data, software, Machine Learning / Artificial Intelligence, aided diagnostics and screening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From early stage to late stage innovation, and number scaled to BAU and national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Co-team involving Clinical </a:t>
              </a:r>
              <a:b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b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Leads, Research &amp; Innovation staff, eHealth specialists, wider support services and governance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E7E6E6">
                    <a:lumMod val="25000"/>
                  </a:srgbClr>
                </a:solidFill>
                <a:effectLst/>
                <a:uLnTx/>
                <a:uFillTx/>
                <a:latin typeface="Calibri"/>
                <a:ea typeface="+mn-ea"/>
                <a:cs typeface="+mn-cs"/>
              </a:endParaRPr>
            </a:p>
          </p:txBody>
        </p:sp>
        <p:sp>
          <p:nvSpPr>
            <p:cNvPr id="67" name="Freeform 8">
              <a:extLst>
                <a:ext uri="{FF2B5EF4-FFF2-40B4-BE49-F238E27FC236}">
                  <a16:creationId xmlns:a16="http://schemas.microsoft.com/office/drawing/2014/main" id="{96FB6B4D-4055-4D2D-BAF9-423D7CF215DE}"/>
                </a:ext>
              </a:extLst>
            </p:cNvPr>
            <p:cNvSpPr/>
            <p:nvPr/>
          </p:nvSpPr>
          <p:spPr>
            <a:xfrm>
              <a:off x="287079" y="1143000"/>
              <a:ext cx="1848610" cy="323761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68" name="TextBox 67">
              <a:extLst>
                <a:ext uri="{FF2B5EF4-FFF2-40B4-BE49-F238E27FC236}">
                  <a16:creationId xmlns:a16="http://schemas.microsoft.com/office/drawing/2014/main" id="{F2D6FABB-894F-4952-838F-3FEBF82B3B1A}"/>
                </a:ext>
              </a:extLst>
            </p:cNvPr>
            <p:cNvSpPr txBox="1"/>
            <p:nvPr/>
          </p:nvSpPr>
          <p:spPr>
            <a:xfrm>
              <a:off x="287079" y="1243996"/>
              <a:ext cx="1848609"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oppins" pitchFamily="2" charset="77"/>
                  <a:ea typeface="League Spartan" charset="0"/>
                  <a:cs typeface="Poppins" pitchFamily="2" charset="77"/>
                </a:rPr>
                <a:t>INNOVATION HUB</a:t>
              </a:r>
            </a:p>
          </p:txBody>
        </p:sp>
      </p:grpSp>
      <p:grpSp>
        <p:nvGrpSpPr>
          <p:cNvPr id="70" name="Group 69">
            <a:extLst>
              <a:ext uri="{FF2B5EF4-FFF2-40B4-BE49-F238E27FC236}">
                <a16:creationId xmlns:a16="http://schemas.microsoft.com/office/drawing/2014/main" id="{73EB76A4-B262-491A-B206-9C81EAF89EFC}"/>
              </a:ext>
            </a:extLst>
          </p:cNvPr>
          <p:cNvGrpSpPr/>
          <p:nvPr/>
        </p:nvGrpSpPr>
        <p:grpSpPr>
          <a:xfrm>
            <a:off x="8077001" y="1143000"/>
            <a:ext cx="1848610" cy="5349874"/>
            <a:chOff x="287079" y="1143000"/>
            <a:chExt cx="1848610" cy="5349874"/>
          </a:xfrm>
        </p:grpSpPr>
        <p:sp>
          <p:nvSpPr>
            <p:cNvPr id="71" name="Rectangle 70">
              <a:extLst>
                <a:ext uri="{FF2B5EF4-FFF2-40B4-BE49-F238E27FC236}">
                  <a16:creationId xmlns:a16="http://schemas.microsoft.com/office/drawing/2014/main" id="{55C70A80-C309-49F4-8717-6414283B86C2}"/>
                </a:ext>
              </a:extLst>
            </p:cNvPr>
            <p:cNvSpPr/>
            <p:nvPr/>
          </p:nvSpPr>
          <p:spPr>
            <a:xfrm>
              <a:off x="287079" y="2194550"/>
              <a:ext cx="1848609" cy="4298324"/>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t>Facilitate collaborations and access to NHS infrastructure for pre-commercial open innovation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Co-design, co-develop and co-deliver with NHS, academia and industry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Provide leadership, support, regulation support, leverage funding, and access to NHS teams, healthcare settings, data and governance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E7E6E6">
                      <a:lumMod val="25000"/>
                    </a:srgbClr>
                  </a:solidFill>
                  <a:effectLst/>
                  <a:uLnTx/>
                  <a:uFillTx/>
                  <a:latin typeface="Calibri"/>
                  <a:ea typeface="+mn-ea"/>
                  <a:cs typeface="+mn-cs"/>
                </a:rPr>
                <a:t>Build evidence, allow innovators to refine solutions, inform strategy and develop thinking, support routes to scale-up and mainstreaming, and seek preferential access for NHS Scotland to final products</a:t>
              </a:r>
            </a:p>
          </p:txBody>
        </p:sp>
        <p:sp>
          <p:nvSpPr>
            <p:cNvPr id="72" name="Freeform 8">
              <a:extLst>
                <a:ext uri="{FF2B5EF4-FFF2-40B4-BE49-F238E27FC236}">
                  <a16:creationId xmlns:a16="http://schemas.microsoft.com/office/drawing/2014/main" id="{413E9BE4-E4EE-4610-8004-1C58517FB997}"/>
                </a:ext>
              </a:extLst>
            </p:cNvPr>
            <p:cNvSpPr/>
            <p:nvPr/>
          </p:nvSpPr>
          <p:spPr>
            <a:xfrm>
              <a:off x="287079" y="1143000"/>
              <a:ext cx="1848610" cy="323761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73" name="TextBox 72">
              <a:extLst>
                <a:ext uri="{FF2B5EF4-FFF2-40B4-BE49-F238E27FC236}">
                  <a16:creationId xmlns:a16="http://schemas.microsoft.com/office/drawing/2014/main" id="{9099051B-1732-4EE2-9549-BB0AD4651C4E}"/>
                </a:ext>
              </a:extLst>
            </p:cNvPr>
            <p:cNvSpPr txBox="1"/>
            <p:nvPr/>
          </p:nvSpPr>
          <p:spPr>
            <a:xfrm>
              <a:off x="287079" y="1243996"/>
              <a:ext cx="1848609"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oppins" pitchFamily="2" charset="77"/>
                  <a:ea typeface="League Spartan" charset="0"/>
                  <a:cs typeface="Poppins" pitchFamily="2" charset="77"/>
                </a:rPr>
                <a:t>WHAT WE DO</a:t>
              </a:r>
            </a:p>
          </p:txBody>
        </p:sp>
      </p:grpSp>
      <p:grpSp>
        <p:nvGrpSpPr>
          <p:cNvPr id="75" name="Group 74">
            <a:extLst>
              <a:ext uri="{FF2B5EF4-FFF2-40B4-BE49-F238E27FC236}">
                <a16:creationId xmlns:a16="http://schemas.microsoft.com/office/drawing/2014/main" id="{BC609905-4552-426E-B479-179C18F156E4}"/>
              </a:ext>
            </a:extLst>
          </p:cNvPr>
          <p:cNvGrpSpPr/>
          <p:nvPr/>
        </p:nvGrpSpPr>
        <p:grpSpPr>
          <a:xfrm>
            <a:off x="10024065" y="1143000"/>
            <a:ext cx="1848610" cy="5349874"/>
            <a:chOff x="287079" y="1143000"/>
            <a:chExt cx="1848610" cy="5349874"/>
          </a:xfrm>
        </p:grpSpPr>
        <p:sp>
          <p:nvSpPr>
            <p:cNvPr id="76" name="Rectangle 75">
              <a:extLst>
                <a:ext uri="{FF2B5EF4-FFF2-40B4-BE49-F238E27FC236}">
                  <a16:creationId xmlns:a16="http://schemas.microsoft.com/office/drawing/2014/main" id="{F2BE30DF-85EF-4F30-B0FF-20FCE6E9D470}"/>
                </a:ext>
              </a:extLst>
            </p:cNvPr>
            <p:cNvSpPr/>
            <p:nvPr/>
          </p:nvSpPr>
          <p:spPr>
            <a:xfrm>
              <a:off x="287079" y="2194550"/>
              <a:ext cx="1848609" cy="4298324"/>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E7E6E6">
                    <a:lumMod val="2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E7E6E6">
                      <a:lumMod val="25000"/>
                    </a:srgbClr>
                  </a:solidFill>
                  <a:effectLst/>
                  <a:uLnTx/>
                  <a:uFillTx/>
                  <a:latin typeface="Calibri"/>
                  <a:ea typeface="+mn-ea"/>
                  <a:cs typeface="+mn-cs"/>
                </a:rPr>
                <a:t>Provide access to NHS test bed infrastructure and support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E7E6E6">
                    <a:lumMod val="25000"/>
                  </a:srgbClr>
                </a:solidFill>
                <a:effectLst/>
                <a:uLnTx/>
                <a:uFillTx/>
                <a:latin typeface="Calibri"/>
                <a:ea typeface="+mn-ea"/>
                <a:cs typeface="+mn-cs"/>
              </a:endParaRPr>
            </a:p>
          </p:txBody>
        </p:sp>
        <p:sp>
          <p:nvSpPr>
            <p:cNvPr id="77" name="Freeform 8">
              <a:extLst>
                <a:ext uri="{FF2B5EF4-FFF2-40B4-BE49-F238E27FC236}">
                  <a16:creationId xmlns:a16="http://schemas.microsoft.com/office/drawing/2014/main" id="{32BBF804-0D16-4A86-A775-5B8F67C58D59}"/>
                </a:ext>
              </a:extLst>
            </p:cNvPr>
            <p:cNvSpPr/>
            <p:nvPr/>
          </p:nvSpPr>
          <p:spPr>
            <a:xfrm>
              <a:off x="287079" y="1143000"/>
              <a:ext cx="1848610" cy="323761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a:extLst>
                <a:ext uri="{FF2B5EF4-FFF2-40B4-BE49-F238E27FC236}">
                  <a16:creationId xmlns:a16="http://schemas.microsoft.com/office/drawing/2014/main" id="{CF1C8614-735B-4D87-8F76-576B185268B1}"/>
                </a:ext>
              </a:extLst>
            </p:cNvPr>
            <p:cNvSpPr txBox="1"/>
            <p:nvPr/>
          </p:nvSpPr>
          <p:spPr>
            <a:xfrm>
              <a:off x="287079" y="1243996"/>
              <a:ext cx="1848609" cy="215444"/>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Poppins" pitchFamily="2" charset="77"/>
                  <a:ea typeface="League Spartan" charset="0"/>
                  <a:cs typeface="Poppins" pitchFamily="2" charset="77"/>
                </a:rPr>
                <a:t>OUR TEST BED</a:t>
              </a:r>
            </a:p>
          </p:txBody>
        </p:sp>
      </p:grpSp>
      <p:pic>
        <p:nvPicPr>
          <p:cNvPr id="81" name="Picture 4" descr="https://www.labs.scot.nhs.uk/wp-content/uploads/2019/07/National-Laboratories-Programme-West-Region-map-190513-770x1024.png">
            <a:extLst>
              <a:ext uri="{FF2B5EF4-FFF2-40B4-BE49-F238E27FC236}">
                <a16:creationId xmlns:a16="http://schemas.microsoft.com/office/drawing/2014/main" id="{BC137D04-5A09-4F0A-8159-83039A6D178A}"/>
              </a:ext>
            </a:extLst>
          </p:cNvPr>
          <p:cNvPicPr>
            <a:picLocks noChangeAspect="1" noChangeArrowheads="1"/>
          </p:cNvPicPr>
          <p:nvPr/>
        </p:nvPicPr>
        <p:blipFill>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304108" y="3740995"/>
            <a:ext cx="1710341" cy="226869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Logo&#10;&#10;Description automatically generated">
            <a:extLst>
              <a:ext uri="{FF2B5EF4-FFF2-40B4-BE49-F238E27FC236}">
                <a16:creationId xmlns:a16="http://schemas.microsoft.com/office/drawing/2014/main" id="{4E1436C2-8697-42D0-AC0B-F12B466C72F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58" b="89837" l="5118" r="93649">
                        <a14:foregroundMark x1="43697" y1="16565" x2="44265" y2="28354"/>
                        <a14:foregroundMark x1="44265" y1="28354" x2="43791" y2="30386"/>
                        <a14:foregroundMark x1="68815" y1="18496" x2="69763" y2="25407"/>
                        <a14:foregroundMark x1="75829" y1="49695" x2="63886" y2="49492"/>
                        <a14:foregroundMark x1="32417" y1="48476" x2="38389" y2="49390"/>
                        <a14:foregroundMark x1="5213" y1="64228" x2="5213" y2="64228"/>
                        <a14:foregroundMark x1="13649" y1="66463" x2="13649" y2="66463"/>
                        <a14:foregroundMark x1="18863" y1="67073" x2="18863" y2="67073"/>
                        <a14:foregroundMark x1="28341" y1="66972" x2="28341" y2="66972"/>
                        <a14:foregroundMark x1="31564" y1="66768" x2="31564" y2="66768"/>
                        <a14:foregroundMark x1="35640" y1="66972" x2="35640" y2="66972"/>
                        <a14:foregroundMark x1="42464" y1="68191" x2="42464" y2="68191"/>
                        <a14:foregroundMark x1="50521" y1="67276" x2="50521" y2="67276"/>
                        <a14:foregroundMark x1="59242" y1="67276" x2="59242" y2="67276"/>
                        <a14:foregroundMark x1="65687" y1="67988" x2="65687" y2="67988"/>
                        <a14:foregroundMark x1="71090" y1="68598" x2="71090" y2="68598"/>
                        <a14:foregroundMark x1="77820" y1="69411" x2="77820" y2="69411"/>
                        <a14:foregroundMark x1="80474" y1="67886" x2="80474" y2="67886"/>
                        <a14:foregroundMark x1="88341" y1="67581" x2="88341" y2="67581"/>
                        <a14:foregroundMark x1="72227" y1="78963" x2="72227" y2="78963"/>
                        <a14:foregroundMark x1="69194" y1="76321" x2="69194" y2="76321"/>
                        <a14:foregroundMark x1="59431" y1="79878" x2="59431" y2="79878"/>
                        <a14:foregroundMark x1="55166" y1="76423" x2="55166" y2="76423"/>
                        <a14:foregroundMark x1="52133" y1="73882" x2="52133" y2="73882"/>
                        <a14:foregroundMark x1="41422" y1="76016" x2="41422" y2="76016"/>
                        <a14:foregroundMark x1="33839" y1="77846" x2="33839" y2="77846"/>
                        <a14:foregroundMark x1="27299" y1="80488" x2="27299" y2="80488"/>
                        <a14:foregroundMark x1="93649" y1="68598" x2="93649" y2="68598"/>
                        <a14:backgroundMark x1="20379" y1="65041" x2="20379" y2="65041"/>
                        <a14:backgroundMark x1="26730" y1="67683" x2="26730" y2="67683"/>
                        <a14:backgroundMark x1="25592" y1="80183" x2="25592" y2="80183"/>
                        <a14:backgroundMark x1="37820" y1="65346" x2="37820" y2="65346"/>
                        <a14:backgroundMark x1="63602" y1="68191" x2="63602" y2="68191"/>
                        <a14:backgroundMark x1="74313" y1="77947" x2="74313" y2="77947"/>
                      </a14:backgroundRemoval>
                    </a14:imgEffect>
                  </a14:imgLayer>
                </a14:imgProps>
              </a:ext>
            </a:extLst>
          </a:blip>
          <a:stretch>
            <a:fillRect/>
          </a:stretch>
        </p:blipFill>
        <p:spPr>
          <a:xfrm>
            <a:off x="4742353" y="1494763"/>
            <a:ext cx="729642" cy="680538"/>
          </a:xfrm>
          <a:prstGeom prst="rect">
            <a:avLst/>
          </a:prstGeom>
        </p:spPr>
      </p:pic>
      <p:pic>
        <p:nvPicPr>
          <p:cNvPr id="84" name="Picture 83" descr="Text&#10;&#10;Description automatically generated with low confidence">
            <a:extLst>
              <a:ext uri="{FF2B5EF4-FFF2-40B4-BE49-F238E27FC236}">
                <a16:creationId xmlns:a16="http://schemas.microsoft.com/office/drawing/2014/main" id="{EBD39AD3-667B-41E5-B44A-028E0E161FC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8041" b="52204"/>
          <a:stretch/>
        </p:blipFill>
        <p:spPr>
          <a:xfrm>
            <a:off x="6648815" y="1685519"/>
            <a:ext cx="760464" cy="299025"/>
          </a:xfrm>
          <a:prstGeom prst="rect">
            <a:avLst/>
          </a:prstGeom>
        </p:spPr>
      </p:pic>
      <p:pic>
        <p:nvPicPr>
          <p:cNvPr id="89" name="Graphic 88" descr="Map compass outline">
            <a:extLst>
              <a:ext uri="{FF2B5EF4-FFF2-40B4-BE49-F238E27FC236}">
                <a16:creationId xmlns:a16="http://schemas.microsoft.com/office/drawing/2014/main" id="{4DF854C8-47C3-4B32-AAAC-FDE631BEF7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93540" y="1449122"/>
            <a:ext cx="698648" cy="698648"/>
          </a:xfrm>
          <a:prstGeom prst="rect">
            <a:avLst/>
          </a:prstGeom>
        </p:spPr>
      </p:pic>
      <p:pic>
        <p:nvPicPr>
          <p:cNvPr id="108" name="Graphic 107" descr="Puzzle pieces outline">
            <a:extLst>
              <a:ext uri="{FF2B5EF4-FFF2-40B4-BE49-F238E27FC236}">
                <a16:creationId xmlns:a16="http://schemas.microsoft.com/office/drawing/2014/main" id="{855CCF1F-3755-4BDB-A6A8-6139C0B64E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651981" y="1486726"/>
            <a:ext cx="698648" cy="698648"/>
          </a:xfrm>
          <a:prstGeom prst="rect">
            <a:avLst/>
          </a:prstGeom>
        </p:spPr>
      </p:pic>
      <p:pic>
        <p:nvPicPr>
          <p:cNvPr id="109" name="Graphic 108" descr="Open hand outline">
            <a:extLst>
              <a:ext uri="{FF2B5EF4-FFF2-40B4-BE49-F238E27FC236}">
                <a16:creationId xmlns:a16="http://schemas.microsoft.com/office/drawing/2014/main" id="{9576D7ED-8DFD-4DCE-8EEA-3B31205354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599045" y="1476653"/>
            <a:ext cx="698648" cy="698648"/>
          </a:xfrm>
          <a:prstGeom prst="rect">
            <a:avLst/>
          </a:prstGeom>
        </p:spPr>
      </p:pic>
      <p:pic>
        <p:nvPicPr>
          <p:cNvPr id="110" name="Picture 109">
            <a:extLst>
              <a:ext uri="{FF2B5EF4-FFF2-40B4-BE49-F238E27FC236}">
                <a16:creationId xmlns:a16="http://schemas.microsoft.com/office/drawing/2014/main" id="{AD16963E-04F9-42D6-A61E-1C134AAC54EC}"/>
              </a:ext>
            </a:extLst>
          </p:cNvPr>
          <p:cNvPicPr>
            <a:picLocks noChangeAspect="1"/>
          </p:cNvPicPr>
          <p:nvPr/>
        </p:nvPicPr>
        <p:blipFill>
          <a:blip r:embed="rId14"/>
          <a:stretch>
            <a:fillRect/>
          </a:stretch>
        </p:blipFill>
        <p:spPr>
          <a:xfrm>
            <a:off x="10190938" y="3429000"/>
            <a:ext cx="1526141" cy="2972161"/>
          </a:xfrm>
          <a:prstGeom prst="rect">
            <a:avLst/>
          </a:prstGeom>
        </p:spPr>
      </p:pic>
    </p:spTree>
    <p:extLst>
      <p:ext uri="{BB962C8B-B14F-4D97-AF65-F5344CB8AC3E}">
        <p14:creationId xmlns:p14="http://schemas.microsoft.com/office/powerpoint/2010/main" val="2388517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92ADAE3D-58B6-2AA2-7078-506BB2A2E5D9}"/>
              </a:ext>
            </a:extLst>
          </p:cNvPr>
          <p:cNvGraphicFramePr>
            <a:graphicFrameLocks noGrp="1"/>
          </p:cNvGraphicFramePr>
          <p:nvPr>
            <p:ph idx="1"/>
          </p:nvPr>
        </p:nvGraphicFramePr>
        <p:xfrm>
          <a:off x="455613" y="1416050"/>
          <a:ext cx="11217232" cy="3200400"/>
        </p:xfrm>
        <a:graphic>
          <a:graphicData uri="http://schemas.openxmlformats.org/drawingml/2006/table">
            <a:tbl>
              <a:tblPr firstRow="1" bandRow="1">
                <a:tableStyleId>{5C22544A-7EE6-4342-B048-85BDC9FD1C3A}</a:tableStyleId>
              </a:tblPr>
              <a:tblGrid>
                <a:gridCol w="2804308">
                  <a:extLst>
                    <a:ext uri="{9D8B030D-6E8A-4147-A177-3AD203B41FA5}">
                      <a16:colId xmlns:a16="http://schemas.microsoft.com/office/drawing/2014/main" val="23577942"/>
                    </a:ext>
                  </a:extLst>
                </a:gridCol>
                <a:gridCol w="2804308">
                  <a:extLst>
                    <a:ext uri="{9D8B030D-6E8A-4147-A177-3AD203B41FA5}">
                      <a16:colId xmlns:a16="http://schemas.microsoft.com/office/drawing/2014/main" val="1628301620"/>
                    </a:ext>
                  </a:extLst>
                </a:gridCol>
                <a:gridCol w="2804308">
                  <a:extLst>
                    <a:ext uri="{9D8B030D-6E8A-4147-A177-3AD203B41FA5}">
                      <a16:colId xmlns:a16="http://schemas.microsoft.com/office/drawing/2014/main" val="2334152376"/>
                    </a:ext>
                  </a:extLst>
                </a:gridCol>
                <a:gridCol w="2804308">
                  <a:extLst>
                    <a:ext uri="{9D8B030D-6E8A-4147-A177-3AD203B41FA5}">
                      <a16:colId xmlns:a16="http://schemas.microsoft.com/office/drawing/2014/main" val="340280111"/>
                    </a:ext>
                  </a:extLst>
                </a:gridCol>
              </a:tblGrid>
              <a:tr h="518160">
                <a:tc>
                  <a:txBody>
                    <a:bodyPr/>
                    <a:lstStyle/>
                    <a:p>
                      <a:pPr algn="ctr"/>
                      <a:endParaRPr lang="en-GB" sz="1400">
                        <a:latin typeface="Poppins" panose="00000500000000000000" pitchFamily="2" charset="0"/>
                        <a:cs typeface="Poppins" panose="00000500000000000000" pitchFamily="2" charset="0"/>
                      </a:endParaRPr>
                    </a:p>
                    <a:p>
                      <a:pPr algn="ctr"/>
                      <a:r>
                        <a:rPr lang="en-GB" sz="1400">
                          <a:latin typeface="Poppins" panose="00000500000000000000" pitchFamily="2" charset="0"/>
                          <a:cs typeface="Poppins" panose="00000500000000000000" pitchFamily="2" charset="0"/>
                        </a:rPr>
                        <a:t>SCOPING</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endParaRPr lang="en-GB" sz="1400">
                        <a:latin typeface="Poppins" panose="00000500000000000000" pitchFamily="2" charset="0"/>
                        <a:cs typeface="Poppins" panose="00000500000000000000" pitchFamily="2" charset="0"/>
                      </a:endParaRPr>
                    </a:p>
                    <a:p>
                      <a:pPr algn="ctr"/>
                      <a:r>
                        <a:rPr lang="en-GB" sz="1400">
                          <a:latin typeface="Poppins" panose="00000500000000000000" pitchFamily="2" charset="0"/>
                          <a:cs typeface="Poppins" panose="00000500000000000000" pitchFamily="2" charset="0"/>
                        </a:rPr>
                        <a:t>PROJECT DELIVERY</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1400">
                        <a:latin typeface="Poppins" panose="00000500000000000000" pitchFamily="2" charset="0"/>
                        <a:cs typeface="Poppins" panose="00000500000000000000" pitchFamily="2" charset="0"/>
                      </a:endParaRPr>
                    </a:p>
                    <a:p>
                      <a:pPr algn="ctr"/>
                      <a:r>
                        <a:rPr lang="en-GB" sz="1400">
                          <a:latin typeface="Poppins" panose="00000500000000000000" pitchFamily="2" charset="0"/>
                          <a:cs typeface="Poppins" panose="00000500000000000000" pitchFamily="2" charset="0"/>
                        </a:rPr>
                        <a:t>EVALUATION</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3"/>
                    </a:solidFill>
                  </a:tcPr>
                </a:tc>
                <a:tc>
                  <a:txBody>
                    <a:bodyPr/>
                    <a:lstStyle/>
                    <a:p>
                      <a:pPr algn="ctr"/>
                      <a:endParaRPr lang="en-GB" sz="1400">
                        <a:latin typeface="Poppins" panose="00000500000000000000" pitchFamily="2" charset="0"/>
                        <a:cs typeface="Poppins" panose="00000500000000000000" pitchFamily="2" charset="0"/>
                      </a:endParaRPr>
                    </a:p>
                    <a:p>
                      <a:pPr algn="ctr"/>
                      <a:r>
                        <a:rPr lang="en-GB" sz="1400">
                          <a:latin typeface="Poppins" panose="00000500000000000000" pitchFamily="2" charset="0"/>
                          <a:cs typeface="Poppins" panose="00000500000000000000" pitchFamily="2" charset="0"/>
                        </a:rPr>
                        <a:t>SCALE-UP SUPPORT</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4006164837"/>
                  </a:ext>
                </a:extLst>
              </a:tr>
              <a:tr h="2682240">
                <a:tc>
                  <a:txBody>
                    <a:bodyPr/>
                    <a:lstStyle/>
                    <a:p>
                      <a:pPr marL="171450" indent="-171450">
                        <a:buFont typeface="Courier New" panose="02070309020205020404" pitchFamily="49" charset="0"/>
                        <a:buChar char="o"/>
                      </a:pPr>
                      <a:r>
                        <a:rPr lang="en-GB" sz="1100"/>
                        <a:t>Develop and co-author grant and funding bids (e.g. SBRI, UKRI)</a:t>
                      </a:r>
                    </a:p>
                    <a:p>
                      <a:pPr marL="171450" indent="-171450">
                        <a:buFont typeface="Courier New" panose="02070309020205020404" pitchFamily="49" charset="0"/>
                        <a:buChar char="o"/>
                      </a:pPr>
                      <a:r>
                        <a:rPr lang="en-GB" sz="1100"/>
                        <a:t>Reference cost model for NHS R&amp;I, eHealth and clinical services resource as we are required to ensure all subsequent innovation project work is cost-recovered</a:t>
                      </a:r>
                    </a:p>
                    <a:p>
                      <a:pPr marL="171450" indent="-171450">
                        <a:buFont typeface="Courier New" panose="02070309020205020404" pitchFamily="49" charset="0"/>
                        <a:buChar char="o"/>
                      </a:pPr>
                      <a:r>
                        <a:rPr lang="en-GB" sz="1100"/>
                        <a:t>Access to clinicians, health and social care settings to explore and scope ideas</a:t>
                      </a:r>
                    </a:p>
                    <a:p>
                      <a:pPr marL="171450" indent="-171450">
                        <a:buFont typeface="Courier New" panose="02070309020205020404" pitchFamily="49" charset="0"/>
                        <a:buChar char="o"/>
                      </a:pPr>
                      <a:r>
                        <a:rPr lang="en-GB" sz="1100"/>
                        <a:t>Early consideration of regulatory, ethics and governance approvals required</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100"/>
                        <a:t>Exploring current landscape such as devices, systems, service pressures, data, other ongoing projects and initiatives</a:t>
                      </a:r>
                    </a:p>
                    <a:p>
                      <a:pPr marL="171450" indent="-171450">
                        <a:buFont typeface="Courier New" panose="02070309020205020404" pitchFamily="49" charset="0"/>
                        <a:buChar char="o"/>
                      </a:pPr>
                      <a:r>
                        <a:rPr lang="en-GB" sz="1100"/>
                        <a:t>Exploring availability of data, cohorts and linkages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4472C4">
                        <a:alpha val="20000"/>
                      </a:srgbClr>
                    </a:solidFill>
                  </a:tcPr>
                </a:tc>
                <a:tc>
                  <a:txBody>
                    <a:bodyPr/>
                    <a:lstStyle/>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Project management</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Contracting</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Governance approvals (including organisational, Information Governance and IT compliance)</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Ethics approvals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Co-design, co-development and co-delivery of solutions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Access to eHealth, R&amp;I, data and clinical subject matter experts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1A92BD">
                        <a:alpha val="20000"/>
                      </a:srgbClr>
                    </a:solidFill>
                  </a:tcPr>
                </a:tc>
                <a:tc>
                  <a:txBody>
                    <a:bodyPr/>
                    <a:lstStyle/>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Service evaluations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Clinical studies (e.g. feasibility, evaluation)</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Unregulated clinical trials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Regulated clinical trials of non-medicinal products (e.g. medical devices such as AI or software which aid clinical decisions)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Input to academic publications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Advice on optimisation / refining solution</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Working with specialist partners to undertake</a:t>
                      </a:r>
                    </a:p>
                    <a:p>
                      <a:pPr marL="354012" lvl="2" indent="-171450" algn="l" defTabSz="914400" rtl="0" eaLnBrk="1" latinLnBrk="0" hangingPunct="1">
                        <a:buFont typeface="Calibri" panose="020F0502020204030204" pitchFamily="34" charset="0"/>
                        <a:buChar char="-"/>
                      </a:pPr>
                      <a:r>
                        <a:rPr lang="en-GB" sz="1100" kern="1200">
                          <a:solidFill>
                            <a:schemeClr val="dk1"/>
                          </a:solidFill>
                          <a:latin typeface="+mn-lt"/>
                          <a:ea typeface="+mn-ea"/>
                          <a:cs typeface="+mn-cs"/>
                        </a:rPr>
                        <a:t>Innovative Medical Technology Overviews (IMTO)</a:t>
                      </a:r>
                    </a:p>
                    <a:p>
                      <a:pPr marL="354012" lvl="2" indent="-171450" algn="l" defTabSz="914400" rtl="0" eaLnBrk="1" latinLnBrk="0" hangingPunct="1">
                        <a:buFont typeface="Calibri" panose="020F0502020204030204" pitchFamily="34" charset="0"/>
                        <a:buChar char="-"/>
                      </a:pPr>
                      <a:r>
                        <a:rPr lang="en-GB" sz="1100" kern="1200" err="1">
                          <a:solidFill>
                            <a:schemeClr val="dk1"/>
                          </a:solidFill>
                          <a:latin typeface="+mn-lt"/>
                          <a:ea typeface="+mn-ea"/>
                          <a:cs typeface="+mn-cs"/>
                        </a:rPr>
                        <a:t>Medtech</a:t>
                      </a:r>
                      <a:r>
                        <a:rPr lang="en-GB" sz="1100" kern="1200">
                          <a:solidFill>
                            <a:schemeClr val="dk1"/>
                          </a:solidFill>
                          <a:latin typeface="+mn-lt"/>
                          <a:ea typeface="+mn-ea"/>
                          <a:cs typeface="+mn-cs"/>
                        </a:rPr>
                        <a:t> briefings</a:t>
                      </a:r>
                    </a:p>
                    <a:p>
                      <a:pPr marL="354012" lvl="2" indent="-171450" algn="l" defTabSz="914400" rtl="0" eaLnBrk="1" latinLnBrk="0" hangingPunct="1">
                        <a:buFont typeface="Calibri" panose="020F0502020204030204" pitchFamily="34" charset="0"/>
                        <a:buChar char="-"/>
                      </a:pPr>
                      <a:r>
                        <a:rPr lang="en-GB" sz="1100" kern="1200">
                          <a:solidFill>
                            <a:schemeClr val="dk1"/>
                          </a:solidFill>
                          <a:latin typeface="+mn-lt"/>
                          <a:ea typeface="+mn-ea"/>
                          <a:cs typeface="+mn-cs"/>
                        </a:rPr>
                        <a:t>Health Economics and Health Technology Assessments (HEHTA)</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A5A5A5">
                        <a:alpha val="20000"/>
                      </a:srgbClr>
                    </a:solidFill>
                  </a:tcPr>
                </a:tc>
                <a:tc>
                  <a:txBody>
                    <a:bodyPr/>
                    <a:lstStyle/>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Knowledge and know-how for all parties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Future strategies informed</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Local adoption / scale-up routes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National adoption / scale-up routes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Preferential access for NHS Scotland to final products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Post-market surveillance</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Future collaborations</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Comms and media channels</a:t>
                      </a:r>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FFC000">
                        <a:alpha val="20000"/>
                      </a:srgbClr>
                    </a:solidFill>
                  </a:tcPr>
                </a:tc>
                <a:extLst>
                  <a:ext uri="{0D108BD9-81ED-4DB2-BD59-A6C34878D82A}">
                    <a16:rowId xmlns:a16="http://schemas.microsoft.com/office/drawing/2014/main" val="2504855194"/>
                  </a:ext>
                </a:extLst>
              </a:tr>
            </a:tbl>
          </a:graphicData>
        </a:graphic>
      </p:graphicFrame>
      <p:graphicFrame>
        <p:nvGraphicFramePr>
          <p:cNvPr id="5" name="Table 5">
            <a:extLst>
              <a:ext uri="{FF2B5EF4-FFF2-40B4-BE49-F238E27FC236}">
                <a16:creationId xmlns:a16="http://schemas.microsoft.com/office/drawing/2014/main" id="{4AC2204D-A8F9-3C01-DED0-9093BF71F771}"/>
              </a:ext>
            </a:extLst>
          </p:cNvPr>
          <p:cNvGraphicFramePr>
            <a:graphicFrameLocks noGrp="1"/>
          </p:cNvGraphicFramePr>
          <p:nvPr/>
        </p:nvGraphicFramePr>
        <p:xfrm>
          <a:off x="523940" y="4552950"/>
          <a:ext cx="11148910" cy="1828800"/>
        </p:xfrm>
        <a:graphic>
          <a:graphicData uri="http://schemas.openxmlformats.org/drawingml/2006/table">
            <a:tbl>
              <a:tblPr firstCol="1">
                <a:tableStyleId>{5C22544A-7EE6-4342-B048-85BDC9FD1C3A}</a:tableStyleId>
              </a:tblPr>
              <a:tblGrid>
                <a:gridCol w="1455612">
                  <a:extLst>
                    <a:ext uri="{9D8B030D-6E8A-4147-A177-3AD203B41FA5}">
                      <a16:colId xmlns:a16="http://schemas.microsoft.com/office/drawing/2014/main" val="918725945"/>
                    </a:ext>
                  </a:extLst>
                </a:gridCol>
                <a:gridCol w="1661200">
                  <a:extLst>
                    <a:ext uri="{9D8B030D-6E8A-4147-A177-3AD203B41FA5}">
                      <a16:colId xmlns:a16="http://schemas.microsoft.com/office/drawing/2014/main" val="1187005809"/>
                    </a:ext>
                  </a:extLst>
                </a:gridCol>
                <a:gridCol w="1338683">
                  <a:extLst>
                    <a:ext uri="{9D8B030D-6E8A-4147-A177-3AD203B41FA5}">
                      <a16:colId xmlns:a16="http://schemas.microsoft.com/office/drawing/2014/main" val="2179217748"/>
                    </a:ext>
                  </a:extLst>
                </a:gridCol>
                <a:gridCol w="1338683">
                  <a:extLst>
                    <a:ext uri="{9D8B030D-6E8A-4147-A177-3AD203B41FA5}">
                      <a16:colId xmlns:a16="http://schemas.microsoft.com/office/drawing/2014/main" val="3709447723"/>
                    </a:ext>
                  </a:extLst>
                </a:gridCol>
                <a:gridCol w="1338683">
                  <a:extLst>
                    <a:ext uri="{9D8B030D-6E8A-4147-A177-3AD203B41FA5}">
                      <a16:colId xmlns:a16="http://schemas.microsoft.com/office/drawing/2014/main" val="3694305745"/>
                    </a:ext>
                  </a:extLst>
                </a:gridCol>
                <a:gridCol w="1338683">
                  <a:extLst>
                    <a:ext uri="{9D8B030D-6E8A-4147-A177-3AD203B41FA5}">
                      <a16:colId xmlns:a16="http://schemas.microsoft.com/office/drawing/2014/main" val="1908664336"/>
                    </a:ext>
                  </a:extLst>
                </a:gridCol>
                <a:gridCol w="1338683">
                  <a:extLst>
                    <a:ext uri="{9D8B030D-6E8A-4147-A177-3AD203B41FA5}">
                      <a16:colId xmlns:a16="http://schemas.microsoft.com/office/drawing/2014/main" val="1492899092"/>
                    </a:ext>
                  </a:extLst>
                </a:gridCol>
                <a:gridCol w="1338683">
                  <a:extLst>
                    <a:ext uri="{9D8B030D-6E8A-4147-A177-3AD203B41FA5}">
                      <a16:colId xmlns:a16="http://schemas.microsoft.com/office/drawing/2014/main" val="592778339"/>
                    </a:ext>
                  </a:extLst>
                </a:gridCol>
              </a:tblGrid>
              <a:tr h="436880">
                <a:tc rowSpan="2">
                  <a:txBody>
                    <a:bodyPr/>
                    <a:lstStyle/>
                    <a:p>
                      <a:pPr marL="266700" indent="0"/>
                      <a:r>
                        <a:rPr lang="en-GB" sz="1400">
                          <a:latin typeface="Poppins" panose="00000500000000000000" pitchFamily="2" charset="0"/>
                          <a:cs typeface="Poppins" panose="00000500000000000000" pitchFamily="2" charset="0"/>
                        </a:rPr>
                        <a:t>TEST BED</a:t>
                      </a:r>
                      <a:endParaRPr lang="en-GB" sz="1400"/>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solidFill>
                  </a:tcPr>
                </a:tc>
                <a:tc>
                  <a:txBody>
                    <a:bodyPr/>
                    <a:lstStyle/>
                    <a:p>
                      <a:pPr algn="ctr"/>
                      <a:r>
                        <a:rPr lang="en-GB" sz="1100"/>
                        <a:t>Medical Devices Unit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AD47">
                        <a:alpha val="20000"/>
                      </a:srgbClr>
                    </a:solidFill>
                  </a:tcPr>
                </a:tc>
                <a:tc>
                  <a:txBody>
                    <a:bodyPr/>
                    <a:lstStyle/>
                    <a:p>
                      <a:pPr algn="ctr"/>
                      <a:r>
                        <a:rPr lang="en-GB" sz="1100"/>
                        <a:t>Diagnostics &amp; Research Imaging</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AD47">
                        <a:alpha val="20000"/>
                      </a:srgbClr>
                    </a:solidFill>
                  </a:tcPr>
                </a:tc>
                <a:tc>
                  <a:txBody>
                    <a:bodyPr/>
                    <a:lstStyle/>
                    <a:p>
                      <a:pPr algn="ctr"/>
                      <a:r>
                        <a:rPr lang="en-GB" sz="1100"/>
                        <a:t>Safe Haven (data)</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AD47">
                        <a:alpha val="20000"/>
                      </a:srgbClr>
                    </a:solidFill>
                  </a:tcPr>
                </a:tc>
                <a:tc>
                  <a:txBody>
                    <a:bodyPr/>
                    <a:lstStyle/>
                    <a:p>
                      <a:pPr algn="ctr"/>
                      <a:r>
                        <a:rPr lang="en-GB" sz="1100"/>
                        <a:t>Biorepository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AD47">
                        <a:alpha val="20000"/>
                      </a:srgbClr>
                    </a:solidFill>
                  </a:tcPr>
                </a:tc>
                <a:tc>
                  <a:txBody>
                    <a:bodyPr/>
                    <a:lstStyle/>
                    <a:p>
                      <a:pPr algn="ctr"/>
                      <a:r>
                        <a:rPr lang="en-GB" sz="1100"/>
                        <a:t>Clinical Research Facility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AD47">
                        <a:alpha val="20000"/>
                      </a:srgbClr>
                    </a:solidFill>
                  </a:tcPr>
                </a:tc>
                <a:tc>
                  <a:txBody>
                    <a:bodyPr/>
                    <a:lstStyle/>
                    <a:p>
                      <a:pPr algn="ctr"/>
                      <a:r>
                        <a:rPr lang="en-GB" sz="1100"/>
                        <a:t>Clinical Trials Unit</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AD47">
                        <a:alpha val="20000"/>
                      </a:srgbClr>
                    </a:solidFill>
                  </a:tcPr>
                </a:tc>
                <a:tc>
                  <a:txBody>
                    <a:bodyPr/>
                    <a:lstStyle/>
                    <a:p>
                      <a:pPr algn="ctr"/>
                      <a:r>
                        <a:rPr lang="en-GB" sz="1100"/>
                        <a:t>Research Pharmacy</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70AD47">
                        <a:alpha val="20000"/>
                      </a:srgbClr>
                    </a:solidFill>
                  </a:tcPr>
                </a:tc>
                <a:extLst>
                  <a:ext uri="{0D108BD9-81ED-4DB2-BD59-A6C34878D82A}">
                    <a16:rowId xmlns:a16="http://schemas.microsoft.com/office/drawing/2014/main" val="225688188"/>
                  </a:ext>
                </a:extLst>
              </a:tr>
              <a:tr h="436880">
                <a:tc vMerge="1">
                  <a:txBody>
                    <a:bodyPr/>
                    <a:lstStyle/>
                    <a:p>
                      <a:endParaRPr lang="en-GB" sz="1400" b="1" kern="1200">
                        <a:solidFill>
                          <a:schemeClr val="lt1"/>
                        </a:solidFill>
                        <a:latin typeface="Poppins" panose="00000500000000000000" pitchFamily="2" charset="0"/>
                        <a:ea typeface="+mn-ea"/>
                        <a:cs typeface="Poppins" panose="00000500000000000000" pitchFamily="2"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solidFill>
                  </a:tcPr>
                </a:tc>
                <a:tc gridSpan="7">
                  <a:txBody>
                    <a:bodyPr/>
                    <a:lstStyle/>
                    <a:p>
                      <a:r>
                        <a:rPr lang="en-GB" sz="1100"/>
                        <a:t>eHealth, including Health Data Exchange, a secure cloud-based innovation enabling platform which provides a standardised way of managing identity (login) and consented data sharing, integrations with new and existing health and care systems, and hosts industry developed applications based on re-usable components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6">
                        <a:alpha val="2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72423142"/>
                  </a:ext>
                </a:extLst>
              </a:tr>
              <a:tr h="955040">
                <a:tc>
                  <a:txBody>
                    <a:bodyPr/>
                    <a:lstStyle/>
                    <a:p>
                      <a:pPr marL="266700" indent="0"/>
                      <a:r>
                        <a:rPr lang="en-GB" sz="1400" b="1" kern="1200">
                          <a:solidFill>
                            <a:schemeClr val="lt1"/>
                          </a:solidFill>
                          <a:latin typeface="Poppins" panose="00000500000000000000" pitchFamily="2" charset="0"/>
                          <a:ea typeface="+mn-ea"/>
                          <a:cs typeface="Poppins" panose="00000500000000000000" pitchFamily="2" charset="0"/>
                        </a:rPr>
                        <a:t>PARTNERS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accent5"/>
                    </a:solidFill>
                  </a:tcPr>
                </a:tc>
                <a:tc gridSpan="7">
                  <a:txBody>
                    <a:bodyPr/>
                    <a:lstStyle/>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Our core innovation programmes and partnerships including WoS Regional Test Bed, iCAIRD, Living Laboratory, Health Data Exchange</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Joint working agreements and </a:t>
                      </a:r>
                      <a:r>
                        <a:rPr lang="en-GB" sz="1100" kern="1200" err="1">
                          <a:solidFill>
                            <a:schemeClr val="dk1"/>
                          </a:solidFill>
                          <a:latin typeface="+mn-lt"/>
                          <a:ea typeface="+mn-ea"/>
                          <a:cs typeface="+mn-cs"/>
                        </a:rPr>
                        <a:t>MoUs</a:t>
                      </a:r>
                      <a:r>
                        <a:rPr lang="en-GB" sz="1100" kern="1200">
                          <a:solidFill>
                            <a:schemeClr val="dk1"/>
                          </a:solidFill>
                          <a:latin typeface="+mn-lt"/>
                          <a:ea typeface="+mn-ea"/>
                          <a:cs typeface="+mn-cs"/>
                        </a:rPr>
                        <a:t> including with Astra Zeneca, GSK, Digital Health &amp; Care Innovation Centre</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Academic including most Scottish Universities, and in particular University of Glasgow</a:t>
                      </a:r>
                    </a:p>
                    <a:p>
                      <a:pPr marL="171450" indent="-171450" algn="l" defTabSz="914400" rtl="0" eaLnBrk="1" latinLnBrk="0" hangingPunct="1">
                        <a:buFont typeface="Courier New" panose="02070309020205020404" pitchFamily="49" charset="0"/>
                        <a:buChar char="o"/>
                      </a:pPr>
                      <a:r>
                        <a:rPr lang="en-GB" sz="1100" kern="1200">
                          <a:solidFill>
                            <a:schemeClr val="dk1"/>
                          </a:solidFill>
                          <a:latin typeface="+mn-lt"/>
                          <a:ea typeface="+mn-ea"/>
                          <a:cs typeface="+mn-cs"/>
                        </a:rPr>
                        <a:t>Scottish innovation ecosystem including peer Test Beds in East and North Scotland, </a:t>
                      </a:r>
                      <a:r>
                        <a:rPr lang="en-GB" sz="1100" kern="1200" err="1">
                          <a:solidFill>
                            <a:schemeClr val="dk1"/>
                          </a:solidFill>
                          <a:latin typeface="+mn-lt"/>
                          <a:ea typeface="+mn-ea"/>
                          <a:cs typeface="+mn-cs"/>
                        </a:rPr>
                        <a:t>InnoScot</a:t>
                      </a:r>
                      <a:r>
                        <a:rPr lang="en-GB" sz="1100" kern="1200">
                          <a:solidFill>
                            <a:schemeClr val="dk1"/>
                          </a:solidFill>
                          <a:latin typeface="+mn-lt"/>
                          <a:ea typeface="+mn-ea"/>
                          <a:cs typeface="+mn-cs"/>
                        </a:rPr>
                        <a:t>, HealthCare Improvement Scotland (SHTG), Centre for Sustainable Delivery, Scottish Health and Industry Partnership, Chief Scientists Office, NES Digital, NSS, SAS</a:t>
                      </a: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5B9BD5">
                        <a:alpha val="20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39122398"/>
                  </a:ext>
                </a:extLst>
              </a:tr>
            </a:tbl>
          </a:graphicData>
        </a:graphic>
      </p:graphicFrame>
      <p:sp>
        <p:nvSpPr>
          <p:cNvPr id="13" name="Arrow: Right 12">
            <a:extLst>
              <a:ext uri="{FF2B5EF4-FFF2-40B4-BE49-F238E27FC236}">
                <a16:creationId xmlns:a16="http://schemas.microsoft.com/office/drawing/2014/main" id="{45DBEE6D-484E-9D2F-2B4D-8B8A334A2FE1}"/>
              </a:ext>
            </a:extLst>
          </p:cNvPr>
          <p:cNvSpPr/>
          <p:nvPr/>
        </p:nvSpPr>
        <p:spPr>
          <a:xfrm rot="16200000">
            <a:off x="-877506" y="5363296"/>
            <a:ext cx="2584583" cy="404829"/>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Arrow: Right 9">
            <a:extLst>
              <a:ext uri="{FF2B5EF4-FFF2-40B4-BE49-F238E27FC236}">
                <a16:creationId xmlns:a16="http://schemas.microsoft.com/office/drawing/2014/main" id="{32F1EB8D-CF58-0893-2903-BFA36F8F3EAB}"/>
              </a:ext>
            </a:extLst>
          </p:cNvPr>
          <p:cNvSpPr/>
          <p:nvPr/>
        </p:nvSpPr>
        <p:spPr>
          <a:xfrm>
            <a:off x="346" y="1078245"/>
            <a:ext cx="12192000" cy="404829"/>
          </a:xfrm>
          <a:prstGeom prst="rightArrow">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F938762-0B20-F22B-C18F-091E85781168}"/>
              </a:ext>
            </a:extLst>
          </p:cNvPr>
          <p:cNvSpPr>
            <a:spLocks noGrp="1"/>
          </p:cNvSpPr>
          <p:nvPr>
            <p:ph type="title"/>
          </p:nvPr>
        </p:nvSpPr>
        <p:spPr/>
        <p:txBody>
          <a:bodyPr>
            <a:noAutofit/>
          </a:bodyPr>
          <a:lstStyle/>
          <a:p>
            <a:r>
              <a:rPr lang="en-GB"/>
              <a:t>Our services and support</a:t>
            </a:r>
          </a:p>
        </p:txBody>
      </p:sp>
      <p:sp>
        <p:nvSpPr>
          <p:cNvPr id="6" name="Oval 5">
            <a:extLst>
              <a:ext uri="{FF2B5EF4-FFF2-40B4-BE49-F238E27FC236}">
                <a16:creationId xmlns:a16="http://schemas.microsoft.com/office/drawing/2014/main" id="{06AF9C7E-EFF9-18D3-BD66-5D916663A721}"/>
              </a:ext>
            </a:extLst>
          </p:cNvPr>
          <p:cNvSpPr/>
          <p:nvPr/>
        </p:nvSpPr>
        <p:spPr>
          <a:xfrm>
            <a:off x="1562748" y="977608"/>
            <a:ext cx="634482" cy="63448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E07CCAEC-EFD9-1EFA-7C36-8178ED6B07E4}"/>
              </a:ext>
            </a:extLst>
          </p:cNvPr>
          <p:cNvSpPr/>
          <p:nvPr/>
        </p:nvSpPr>
        <p:spPr>
          <a:xfrm>
            <a:off x="4342040" y="977608"/>
            <a:ext cx="634482" cy="63448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5CBA32FA-8D52-A0C9-079F-9D38BE5BBF43}"/>
              </a:ext>
            </a:extLst>
          </p:cNvPr>
          <p:cNvSpPr/>
          <p:nvPr/>
        </p:nvSpPr>
        <p:spPr>
          <a:xfrm>
            <a:off x="7121332" y="977608"/>
            <a:ext cx="634482" cy="634482"/>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27240433-56A9-569F-A2AC-B53DC2E28A7C}"/>
              </a:ext>
            </a:extLst>
          </p:cNvPr>
          <p:cNvSpPr/>
          <p:nvPr/>
        </p:nvSpPr>
        <p:spPr>
          <a:xfrm>
            <a:off x="9968880" y="977608"/>
            <a:ext cx="634482" cy="63448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FDA1E0B1-AB37-94BA-37BE-DE49E2F6EF12}"/>
              </a:ext>
            </a:extLst>
          </p:cNvPr>
          <p:cNvSpPr/>
          <p:nvPr/>
        </p:nvSpPr>
        <p:spPr>
          <a:xfrm>
            <a:off x="79158" y="4675642"/>
            <a:ext cx="634482" cy="63448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7858D1DC-9F08-F05D-3577-B8748D169F96}"/>
              </a:ext>
            </a:extLst>
          </p:cNvPr>
          <p:cNvSpPr/>
          <p:nvPr/>
        </p:nvSpPr>
        <p:spPr>
          <a:xfrm>
            <a:off x="79158" y="5528110"/>
            <a:ext cx="634482" cy="63448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Graphic 13" descr="Open hand outline">
            <a:extLst>
              <a:ext uri="{FF2B5EF4-FFF2-40B4-BE49-F238E27FC236}">
                <a16:creationId xmlns:a16="http://schemas.microsoft.com/office/drawing/2014/main" id="{4B78E1E8-C673-A57D-3ED5-95A5ED744B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6397" y="4741434"/>
            <a:ext cx="500003" cy="502898"/>
          </a:xfrm>
          <a:prstGeom prst="rect">
            <a:avLst/>
          </a:prstGeom>
        </p:spPr>
      </p:pic>
      <p:pic>
        <p:nvPicPr>
          <p:cNvPr id="15" name="Graphic 14" descr="Research outline">
            <a:extLst>
              <a:ext uri="{FF2B5EF4-FFF2-40B4-BE49-F238E27FC236}">
                <a16:creationId xmlns:a16="http://schemas.microsoft.com/office/drawing/2014/main" id="{EC99F284-E67F-E387-29BD-5D62617042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666774" y="1075629"/>
            <a:ext cx="426431" cy="426431"/>
          </a:xfrm>
          <a:prstGeom prst="rect">
            <a:avLst/>
          </a:prstGeom>
        </p:spPr>
      </p:pic>
      <p:pic>
        <p:nvPicPr>
          <p:cNvPr id="16" name="Graphic 15" descr="Crane outline">
            <a:extLst>
              <a:ext uri="{FF2B5EF4-FFF2-40B4-BE49-F238E27FC236}">
                <a16:creationId xmlns:a16="http://schemas.microsoft.com/office/drawing/2014/main" id="{99CDD8C2-91BD-DB53-A944-B6E14636BC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473623" y="1075628"/>
            <a:ext cx="434644" cy="434644"/>
          </a:xfrm>
          <a:prstGeom prst="rect">
            <a:avLst/>
          </a:prstGeom>
        </p:spPr>
      </p:pic>
      <p:pic>
        <p:nvPicPr>
          <p:cNvPr id="17" name="Graphic 16" descr="Users outline">
            <a:extLst>
              <a:ext uri="{FF2B5EF4-FFF2-40B4-BE49-F238E27FC236}">
                <a16:creationId xmlns:a16="http://schemas.microsoft.com/office/drawing/2014/main" id="{ACDAAD60-94D3-9C50-6DE4-AF333C069FF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1516" y="5578468"/>
            <a:ext cx="533766" cy="533766"/>
          </a:xfrm>
          <a:prstGeom prst="rect">
            <a:avLst/>
          </a:prstGeom>
        </p:spPr>
      </p:pic>
      <p:pic>
        <p:nvPicPr>
          <p:cNvPr id="18" name="Graphic 17" descr="Customer review outline">
            <a:extLst>
              <a:ext uri="{FF2B5EF4-FFF2-40B4-BE49-F238E27FC236}">
                <a16:creationId xmlns:a16="http://schemas.microsoft.com/office/drawing/2014/main" id="{ADBBA549-7291-704E-1858-08AD4F3E35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7206064" y="1056334"/>
            <a:ext cx="465018" cy="465018"/>
          </a:xfrm>
          <a:prstGeom prst="rect">
            <a:avLst/>
          </a:prstGeom>
        </p:spPr>
      </p:pic>
      <p:pic>
        <p:nvPicPr>
          <p:cNvPr id="19" name="Graphic 18" descr="Bar graph with upward trend outline">
            <a:extLst>
              <a:ext uri="{FF2B5EF4-FFF2-40B4-BE49-F238E27FC236}">
                <a16:creationId xmlns:a16="http://schemas.microsoft.com/office/drawing/2014/main" id="{F6CDE029-480B-E92A-681F-2B6F0970C8E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068798" y="1089049"/>
            <a:ext cx="434644" cy="434644"/>
          </a:xfrm>
          <a:prstGeom prst="rect">
            <a:avLst/>
          </a:prstGeom>
        </p:spPr>
      </p:pic>
    </p:spTree>
    <p:extLst>
      <p:ext uri="{BB962C8B-B14F-4D97-AF65-F5344CB8AC3E}">
        <p14:creationId xmlns:p14="http://schemas.microsoft.com/office/powerpoint/2010/main" val="73281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E0225BC8-32EE-AAF1-3334-9454BC26FF10}"/>
              </a:ext>
            </a:extLst>
          </p:cNvPr>
          <p:cNvGrpSpPr/>
          <p:nvPr/>
        </p:nvGrpSpPr>
        <p:grpSpPr>
          <a:xfrm>
            <a:off x="399048" y="231583"/>
            <a:ext cx="11610592" cy="4847928"/>
            <a:chOff x="399047" y="-175922"/>
            <a:chExt cx="11610592" cy="4847927"/>
          </a:xfrm>
        </p:grpSpPr>
        <p:grpSp>
          <p:nvGrpSpPr>
            <p:cNvPr id="4" name="Group 3">
              <a:extLst>
                <a:ext uri="{FF2B5EF4-FFF2-40B4-BE49-F238E27FC236}">
                  <a16:creationId xmlns:a16="http://schemas.microsoft.com/office/drawing/2014/main" id="{720B720D-349E-CB3A-3499-7B7DAA09D9FD}"/>
                </a:ext>
              </a:extLst>
            </p:cNvPr>
            <p:cNvGrpSpPr/>
            <p:nvPr/>
          </p:nvGrpSpPr>
          <p:grpSpPr>
            <a:xfrm>
              <a:off x="399047" y="-141302"/>
              <a:ext cx="1481073" cy="1267644"/>
              <a:chOff x="6296780" y="4099576"/>
              <a:chExt cx="1440789" cy="1295512"/>
            </a:xfrm>
          </p:grpSpPr>
          <p:sp>
            <p:nvSpPr>
              <p:cNvPr id="5" name="Oval 22">
                <a:extLst>
                  <a:ext uri="{FF2B5EF4-FFF2-40B4-BE49-F238E27FC236}">
                    <a16:creationId xmlns:a16="http://schemas.microsoft.com/office/drawing/2014/main" id="{D10AB49D-ADB7-92BE-8D87-71318DC4553D}"/>
                  </a:ext>
                </a:extLst>
              </p:cNvPr>
              <p:cNvSpPr>
                <a:spLocks noChangeArrowheads="1"/>
              </p:cNvSpPr>
              <p:nvPr/>
            </p:nvSpPr>
            <p:spPr bwMode="auto">
              <a:xfrm>
                <a:off x="6461151" y="4186893"/>
                <a:ext cx="1113967" cy="1113967"/>
              </a:xfrm>
              <a:prstGeom prst="ellipse">
                <a:avLst/>
              </a:prstGeom>
              <a:solidFill>
                <a:schemeClr val="bg1"/>
              </a:solidFill>
              <a:ln w="57150">
                <a:solidFill>
                  <a:srgbClr val="FFC72D"/>
                </a:solidFill>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rPr>
                  <a:t>Engage &amp;</a:t>
                </a:r>
                <a:br>
                  <a:rPr kumimoji="0" lang="en-GB" sz="11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rPr>
                  <a:t>Scope  </a:t>
                </a:r>
              </a:p>
            </p:txBody>
          </p:sp>
          <p:sp>
            <p:nvSpPr>
              <p:cNvPr id="6" name="Freeform 23">
                <a:extLst>
                  <a:ext uri="{FF2B5EF4-FFF2-40B4-BE49-F238E27FC236}">
                    <a16:creationId xmlns:a16="http://schemas.microsoft.com/office/drawing/2014/main" id="{C9B90D17-DAB8-66C4-0B24-93FE84F0A99D}"/>
                  </a:ext>
                </a:extLst>
              </p:cNvPr>
              <p:cNvSpPr>
                <a:spLocks/>
              </p:cNvSpPr>
              <p:nvPr/>
            </p:nvSpPr>
            <p:spPr bwMode="auto">
              <a:xfrm>
                <a:off x="6969266" y="4522214"/>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sp>
            <p:nvSpPr>
              <p:cNvPr id="7" name="Freeform 23">
                <a:extLst>
                  <a:ext uri="{FF2B5EF4-FFF2-40B4-BE49-F238E27FC236}">
                    <a16:creationId xmlns:a16="http://schemas.microsoft.com/office/drawing/2014/main" id="{FDF05D30-717F-5A64-E00C-3DBEDD3CE158}"/>
                  </a:ext>
                </a:extLst>
              </p:cNvPr>
              <p:cNvSpPr>
                <a:spLocks/>
              </p:cNvSpPr>
              <p:nvPr/>
            </p:nvSpPr>
            <p:spPr bwMode="auto">
              <a:xfrm rot="10800000">
                <a:off x="6296780" y="4099576"/>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grpSp>
        <p:grpSp>
          <p:nvGrpSpPr>
            <p:cNvPr id="8" name="Group 7">
              <a:extLst>
                <a:ext uri="{FF2B5EF4-FFF2-40B4-BE49-F238E27FC236}">
                  <a16:creationId xmlns:a16="http://schemas.microsoft.com/office/drawing/2014/main" id="{740B8412-7303-4297-3CB9-9758E930EAC0}"/>
                </a:ext>
              </a:extLst>
            </p:cNvPr>
            <p:cNvGrpSpPr/>
            <p:nvPr/>
          </p:nvGrpSpPr>
          <p:grpSpPr>
            <a:xfrm>
              <a:off x="2068546" y="3002419"/>
              <a:ext cx="1485595" cy="1261781"/>
              <a:chOff x="6309488" y="4098208"/>
              <a:chExt cx="1445189" cy="1289520"/>
            </a:xfrm>
          </p:grpSpPr>
          <p:sp>
            <p:nvSpPr>
              <p:cNvPr id="9" name="Oval 22">
                <a:extLst>
                  <a:ext uri="{FF2B5EF4-FFF2-40B4-BE49-F238E27FC236}">
                    <a16:creationId xmlns:a16="http://schemas.microsoft.com/office/drawing/2014/main" id="{56E9ACD3-FDD4-6F64-8411-FFE0DAE28B9C}"/>
                  </a:ext>
                </a:extLst>
              </p:cNvPr>
              <p:cNvSpPr>
                <a:spLocks noChangeArrowheads="1"/>
              </p:cNvSpPr>
              <p:nvPr/>
            </p:nvSpPr>
            <p:spPr bwMode="auto">
              <a:xfrm>
                <a:off x="6472556" y="4185524"/>
                <a:ext cx="1113967" cy="1113967"/>
              </a:xfrm>
              <a:prstGeom prst="ellipse">
                <a:avLst/>
              </a:prstGeom>
              <a:solidFill>
                <a:schemeClr val="bg1"/>
              </a:solidFill>
              <a:ln w="57150">
                <a:solidFill>
                  <a:srgbClr val="FFC72D"/>
                </a:solidFill>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rPr>
                  <a:t>Initiate &amp; Co-Design</a:t>
                </a:r>
              </a:p>
            </p:txBody>
          </p:sp>
          <p:sp>
            <p:nvSpPr>
              <p:cNvPr id="10" name="Freeform 23">
                <a:extLst>
                  <a:ext uri="{FF2B5EF4-FFF2-40B4-BE49-F238E27FC236}">
                    <a16:creationId xmlns:a16="http://schemas.microsoft.com/office/drawing/2014/main" id="{AEB9428E-AB9A-AA0B-E30B-06BAD49DCAB2}"/>
                  </a:ext>
                </a:extLst>
              </p:cNvPr>
              <p:cNvSpPr>
                <a:spLocks/>
              </p:cNvSpPr>
              <p:nvPr/>
            </p:nvSpPr>
            <p:spPr bwMode="auto">
              <a:xfrm>
                <a:off x="6986374" y="4514854"/>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sp>
            <p:nvSpPr>
              <p:cNvPr id="11" name="Freeform 23">
                <a:extLst>
                  <a:ext uri="{FF2B5EF4-FFF2-40B4-BE49-F238E27FC236}">
                    <a16:creationId xmlns:a16="http://schemas.microsoft.com/office/drawing/2014/main" id="{10A0381D-DCF5-2B4F-5532-C8256E5FB31A}"/>
                  </a:ext>
                </a:extLst>
              </p:cNvPr>
              <p:cNvSpPr>
                <a:spLocks/>
              </p:cNvSpPr>
              <p:nvPr/>
            </p:nvSpPr>
            <p:spPr bwMode="auto">
              <a:xfrm rot="10800000">
                <a:off x="6309488" y="4098208"/>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1AFCFDC3-4C81-BB3F-4EBB-69DC68EB4FCF}"/>
                </a:ext>
              </a:extLst>
            </p:cNvPr>
            <p:cNvGrpSpPr/>
            <p:nvPr/>
          </p:nvGrpSpPr>
          <p:grpSpPr>
            <a:xfrm>
              <a:off x="3713264" y="-141302"/>
              <a:ext cx="1479734" cy="1267644"/>
              <a:chOff x="6298082" y="4099576"/>
              <a:chExt cx="1439487" cy="1295512"/>
            </a:xfrm>
          </p:grpSpPr>
          <p:sp>
            <p:nvSpPr>
              <p:cNvPr id="13" name="Oval 22">
                <a:extLst>
                  <a:ext uri="{FF2B5EF4-FFF2-40B4-BE49-F238E27FC236}">
                    <a16:creationId xmlns:a16="http://schemas.microsoft.com/office/drawing/2014/main" id="{35ADCBA7-38AD-1390-6599-F7E01C513B18}"/>
                  </a:ext>
                </a:extLst>
              </p:cNvPr>
              <p:cNvSpPr>
                <a:spLocks noChangeArrowheads="1"/>
              </p:cNvSpPr>
              <p:nvPr/>
            </p:nvSpPr>
            <p:spPr bwMode="auto">
              <a:xfrm>
                <a:off x="6461151" y="4186893"/>
                <a:ext cx="1113967" cy="1113967"/>
              </a:xfrm>
              <a:prstGeom prst="ellipse">
                <a:avLst/>
              </a:prstGeom>
              <a:solidFill>
                <a:schemeClr val="bg1"/>
              </a:solidFill>
              <a:ln w="57150">
                <a:solidFill>
                  <a:srgbClr val="FFC72D"/>
                </a:solidFill>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rPr>
                  <a:t>Pilot &amp; Feasibility</a:t>
                </a:r>
              </a:p>
            </p:txBody>
          </p:sp>
          <p:sp>
            <p:nvSpPr>
              <p:cNvPr id="14" name="Freeform 23">
                <a:extLst>
                  <a:ext uri="{FF2B5EF4-FFF2-40B4-BE49-F238E27FC236}">
                    <a16:creationId xmlns:a16="http://schemas.microsoft.com/office/drawing/2014/main" id="{7FE5F6E5-D995-40B8-A015-5B1D91B56093}"/>
                  </a:ext>
                </a:extLst>
              </p:cNvPr>
              <p:cNvSpPr>
                <a:spLocks/>
              </p:cNvSpPr>
              <p:nvPr/>
            </p:nvSpPr>
            <p:spPr bwMode="auto">
              <a:xfrm>
                <a:off x="6969266" y="4522214"/>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sp>
            <p:nvSpPr>
              <p:cNvPr id="15" name="Freeform 23">
                <a:extLst>
                  <a:ext uri="{FF2B5EF4-FFF2-40B4-BE49-F238E27FC236}">
                    <a16:creationId xmlns:a16="http://schemas.microsoft.com/office/drawing/2014/main" id="{4492212E-BDF9-075D-96E7-A82DCED28813}"/>
                  </a:ext>
                </a:extLst>
              </p:cNvPr>
              <p:cNvSpPr>
                <a:spLocks/>
              </p:cNvSpPr>
              <p:nvPr/>
            </p:nvSpPr>
            <p:spPr bwMode="auto">
              <a:xfrm rot="10800000">
                <a:off x="6298082" y="4099576"/>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grpSp>
        <p:grpSp>
          <p:nvGrpSpPr>
            <p:cNvPr id="16" name="Group 15">
              <a:extLst>
                <a:ext uri="{FF2B5EF4-FFF2-40B4-BE49-F238E27FC236}">
                  <a16:creationId xmlns:a16="http://schemas.microsoft.com/office/drawing/2014/main" id="{4BC3BDB0-D4B9-AEF0-C8BD-89DA06D70938}"/>
                </a:ext>
              </a:extLst>
            </p:cNvPr>
            <p:cNvGrpSpPr/>
            <p:nvPr/>
          </p:nvGrpSpPr>
          <p:grpSpPr>
            <a:xfrm>
              <a:off x="5381424" y="3002419"/>
              <a:ext cx="1491456" cy="1261781"/>
              <a:chOff x="6309488" y="4098208"/>
              <a:chExt cx="1450891" cy="1289520"/>
            </a:xfrm>
          </p:grpSpPr>
          <p:sp>
            <p:nvSpPr>
              <p:cNvPr id="17" name="Oval 22">
                <a:extLst>
                  <a:ext uri="{FF2B5EF4-FFF2-40B4-BE49-F238E27FC236}">
                    <a16:creationId xmlns:a16="http://schemas.microsoft.com/office/drawing/2014/main" id="{5A64584E-138A-A3EA-8029-A7BB874AED7F}"/>
                  </a:ext>
                </a:extLst>
              </p:cNvPr>
              <p:cNvSpPr>
                <a:spLocks noChangeArrowheads="1"/>
              </p:cNvSpPr>
              <p:nvPr/>
            </p:nvSpPr>
            <p:spPr bwMode="auto">
              <a:xfrm>
                <a:off x="6478258" y="4185524"/>
                <a:ext cx="1113967" cy="1113967"/>
              </a:xfrm>
              <a:prstGeom prst="ellipse">
                <a:avLst/>
              </a:prstGeom>
              <a:solidFill>
                <a:schemeClr val="bg1"/>
              </a:solidFill>
              <a:ln w="57150">
                <a:solidFill>
                  <a:srgbClr val="18899A"/>
                </a:solidFill>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rPr>
                  <a:t>Clinical Validation</a:t>
                </a:r>
                <a:endParaRPr kumimoji="0" lang="en-GB" sz="14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endParaRPr>
              </a:p>
            </p:txBody>
          </p:sp>
          <p:sp>
            <p:nvSpPr>
              <p:cNvPr id="18" name="Freeform 23">
                <a:extLst>
                  <a:ext uri="{FF2B5EF4-FFF2-40B4-BE49-F238E27FC236}">
                    <a16:creationId xmlns:a16="http://schemas.microsoft.com/office/drawing/2014/main" id="{962FFA8D-52FB-5BE7-4939-23941F2A46FE}"/>
                  </a:ext>
                </a:extLst>
              </p:cNvPr>
              <p:cNvSpPr>
                <a:spLocks/>
              </p:cNvSpPr>
              <p:nvPr/>
            </p:nvSpPr>
            <p:spPr bwMode="auto">
              <a:xfrm>
                <a:off x="6992076" y="4514854"/>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sp>
            <p:nvSpPr>
              <p:cNvPr id="19" name="Freeform 23">
                <a:extLst>
                  <a:ext uri="{FF2B5EF4-FFF2-40B4-BE49-F238E27FC236}">
                    <a16:creationId xmlns:a16="http://schemas.microsoft.com/office/drawing/2014/main" id="{AF84ACE7-D9B2-6CA7-523E-B18FE256A6AF}"/>
                  </a:ext>
                </a:extLst>
              </p:cNvPr>
              <p:cNvSpPr>
                <a:spLocks/>
              </p:cNvSpPr>
              <p:nvPr/>
            </p:nvSpPr>
            <p:spPr bwMode="auto">
              <a:xfrm rot="10800000">
                <a:off x="6309488" y="4098208"/>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grpSp>
        <p:grpSp>
          <p:nvGrpSpPr>
            <p:cNvPr id="20" name="Group 19">
              <a:extLst>
                <a:ext uri="{FF2B5EF4-FFF2-40B4-BE49-F238E27FC236}">
                  <a16:creationId xmlns:a16="http://schemas.microsoft.com/office/drawing/2014/main" id="{345DCF56-2E46-B4EB-59AA-922CBACE601D}"/>
                </a:ext>
              </a:extLst>
            </p:cNvPr>
            <p:cNvGrpSpPr/>
            <p:nvPr/>
          </p:nvGrpSpPr>
          <p:grpSpPr>
            <a:xfrm>
              <a:off x="7026144" y="-141302"/>
              <a:ext cx="1479734" cy="1267644"/>
              <a:chOff x="6298082" y="4099576"/>
              <a:chExt cx="1439487" cy="1295512"/>
            </a:xfrm>
          </p:grpSpPr>
          <p:sp>
            <p:nvSpPr>
              <p:cNvPr id="21" name="Oval 22">
                <a:extLst>
                  <a:ext uri="{FF2B5EF4-FFF2-40B4-BE49-F238E27FC236}">
                    <a16:creationId xmlns:a16="http://schemas.microsoft.com/office/drawing/2014/main" id="{DECE8569-F346-3E2A-3DE1-36518B738E35}"/>
                  </a:ext>
                </a:extLst>
              </p:cNvPr>
              <p:cNvSpPr>
                <a:spLocks noChangeArrowheads="1"/>
              </p:cNvSpPr>
              <p:nvPr/>
            </p:nvSpPr>
            <p:spPr bwMode="auto">
              <a:xfrm>
                <a:off x="6461150" y="4186893"/>
                <a:ext cx="1113967" cy="1113967"/>
              </a:xfrm>
              <a:prstGeom prst="ellipse">
                <a:avLst/>
              </a:prstGeom>
              <a:solidFill>
                <a:schemeClr val="bg1"/>
              </a:solidFill>
              <a:ln w="57150">
                <a:solidFill>
                  <a:srgbClr val="18899A"/>
                </a:solidFill>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rPr>
                  <a:t>Market Validation</a:t>
                </a:r>
              </a:p>
            </p:txBody>
          </p:sp>
          <p:sp>
            <p:nvSpPr>
              <p:cNvPr id="22" name="Freeform 23">
                <a:extLst>
                  <a:ext uri="{FF2B5EF4-FFF2-40B4-BE49-F238E27FC236}">
                    <a16:creationId xmlns:a16="http://schemas.microsoft.com/office/drawing/2014/main" id="{EC6E52A1-EA22-CE1D-5EF5-56DF9385D8A9}"/>
                  </a:ext>
                </a:extLst>
              </p:cNvPr>
              <p:cNvSpPr>
                <a:spLocks/>
              </p:cNvSpPr>
              <p:nvPr/>
            </p:nvSpPr>
            <p:spPr bwMode="auto">
              <a:xfrm>
                <a:off x="6969266" y="4522214"/>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sp>
            <p:nvSpPr>
              <p:cNvPr id="23" name="Freeform 23">
                <a:extLst>
                  <a:ext uri="{FF2B5EF4-FFF2-40B4-BE49-F238E27FC236}">
                    <a16:creationId xmlns:a16="http://schemas.microsoft.com/office/drawing/2014/main" id="{3A45606F-0FE9-9E63-BE89-37DBEF245C58}"/>
                  </a:ext>
                </a:extLst>
              </p:cNvPr>
              <p:cNvSpPr>
                <a:spLocks/>
              </p:cNvSpPr>
              <p:nvPr/>
            </p:nvSpPr>
            <p:spPr bwMode="auto">
              <a:xfrm rot="10800000">
                <a:off x="6298082" y="4099576"/>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grpSp>
        <p:grpSp>
          <p:nvGrpSpPr>
            <p:cNvPr id="24" name="Group 23">
              <a:extLst>
                <a:ext uri="{FF2B5EF4-FFF2-40B4-BE49-F238E27FC236}">
                  <a16:creationId xmlns:a16="http://schemas.microsoft.com/office/drawing/2014/main" id="{9FE11376-24FA-8FD0-9AF6-2BF68F5F5F3B}"/>
                </a:ext>
              </a:extLst>
            </p:cNvPr>
            <p:cNvGrpSpPr/>
            <p:nvPr/>
          </p:nvGrpSpPr>
          <p:grpSpPr>
            <a:xfrm>
              <a:off x="8681245" y="3021381"/>
              <a:ext cx="1487557" cy="1274127"/>
              <a:chOff x="6296780" y="4098208"/>
              <a:chExt cx="1447097" cy="1302138"/>
            </a:xfrm>
          </p:grpSpPr>
          <p:sp>
            <p:nvSpPr>
              <p:cNvPr id="25" name="Oval 22">
                <a:extLst>
                  <a:ext uri="{FF2B5EF4-FFF2-40B4-BE49-F238E27FC236}">
                    <a16:creationId xmlns:a16="http://schemas.microsoft.com/office/drawing/2014/main" id="{2EBE843A-F748-477D-864B-FD25F813D078}"/>
                  </a:ext>
                </a:extLst>
              </p:cNvPr>
              <p:cNvSpPr>
                <a:spLocks noChangeArrowheads="1"/>
              </p:cNvSpPr>
              <p:nvPr/>
            </p:nvSpPr>
            <p:spPr bwMode="auto">
              <a:xfrm>
                <a:off x="6461757" y="4191515"/>
                <a:ext cx="1113967" cy="1113967"/>
              </a:xfrm>
              <a:prstGeom prst="ellipse">
                <a:avLst/>
              </a:prstGeom>
              <a:solidFill>
                <a:schemeClr val="bg1"/>
              </a:solidFill>
              <a:ln w="57150">
                <a:solidFill>
                  <a:srgbClr val="496882"/>
                </a:solidFill>
              </a:ln>
            </p:spPr>
            <p:txBody>
              <a:bodyPr vert="horz" wrap="square" lIns="0" tIns="0" rIns="0" bIns="0" numCol="1" anchor="ctr" anchorCtr="0" compatLnSpc="1">
                <a:prstTxWarp prst="textNoShape">
                  <a:avLst/>
                </a:prstTxWarp>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rPr>
                  <a:t>Scale</a:t>
                </a:r>
                <a:endParaRPr kumimoji="0" lang="en-GB" sz="1400" b="1" i="0" u="none" strike="noStrike" kern="1200" cap="none" spc="0" normalizeH="0" baseline="0" noProof="0">
                  <a:ln>
                    <a:noFill/>
                  </a:ln>
                  <a:solidFill>
                    <a:srgbClr val="073F76"/>
                  </a:solidFill>
                  <a:effectLst/>
                  <a:uLnTx/>
                  <a:uFillTx/>
                  <a:latin typeface="Arial" panose="020B0604020202020204" pitchFamily="34" charset="0"/>
                  <a:ea typeface="+mn-ea"/>
                  <a:cs typeface="Arial" panose="020B0604020202020204" pitchFamily="34" charset="0"/>
                </a:endParaRPr>
              </a:p>
            </p:txBody>
          </p:sp>
          <p:sp>
            <p:nvSpPr>
              <p:cNvPr id="26" name="Freeform 23">
                <a:extLst>
                  <a:ext uri="{FF2B5EF4-FFF2-40B4-BE49-F238E27FC236}">
                    <a16:creationId xmlns:a16="http://schemas.microsoft.com/office/drawing/2014/main" id="{2C51A30E-2F32-744A-CD2F-38D3545458C9}"/>
                  </a:ext>
                </a:extLst>
              </p:cNvPr>
              <p:cNvSpPr>
                <a:spLocks/>
              </p:cNvSpPr>
              <p:nvPr/>
            </p:nvSpPr>
            <p:spPr bwMode="auto">
              <a:xfrm>
                <a:off x="6975574" y="4527472"/>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sp>
            <p:nvSpPr>
              <p:cNvPr id="27" name="Freeform 23">
                <a:extLst>
                  <a:ext uri="{FF2B5EF4-FFF2-40B4-BE49-F238E27FC236}">
                    <a16:creationId xmlns:a16="http://schemas.microsoft.com/office/drawing/2014/main" id="{60E98B67-8933-4621-84C9-45CD7FE30095}"/>
                  </a:ext>
                </a:extLst>
              </p:cNvPr>
              <p:cNvSpPr>
                <a:spLocks/>
              </p:cNvSpPr>
              <p:nvPr/>
            </p:nvSpPr>
            <p:spPr bwMode="auto">
              <a:xfrm rot="10800000">
                <a:off x="6296780" y="4098208"/>
                <a:ext cx="768303" cy="872874"/>
              </a:xfrm>
              <a:custGeom>
                <a:avLst/>
                <a:gdLst>
                  <a:gd name="T0" fmla="*/ 166 w 198"/>
                  <a:gd name="T1" fmla="*/ 3 h 225"/>
                  <a:gd name="T2" fmla="*/ 161 w 198"/>
                  <a:gd name="T3" fmla="*/ 1 h 225"/>
                  <a:gd name="T4" fmla="*/ 159 w 198"/>
                  <a:gd name="T5" fmla="*/ 6 h 225"/>
                  <a:gd name="T6" fmla="*/ 159 w 198"/>
                  <a:gd name="T7" fmla="*/ 6 h 225"/>
                  <a:gd name="T8" fmla="*/ 71 w 198"/>
                  <a:gd name="T9" fmla="*/ 205 h 225"/>
                  <a:gd name="T10" fmla="*/ 4 w 198"/>
                  <a:gd name="T11" fmla="*/ 215 h 225"/>
                  <a:gd name="T12" fmla="*/ 0 w 198"/>
                  <a:gd name="T13" fmla="*/ 219 h 225"/>
                  <a:gd name="T14" fmla="*/ 4 w 198"/>
                  <a:gd name="T15" fmla="*/ 223 h 225"/>
                  <a:gd name="T16" fmla="*/ 74 w 198"/>
                  <a:gd name="T17" fmla="*/ 212 h 225"/>
                  <a:gd name="T18" fmla="*/ 166 w 198"/>
                  <a:gd name="T19" fmla="*/ 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25">
                    <a:moveTo>
                      <a:pt x="166" y="3"/>
                    </a:moveTo>
                    <a:cubicBezTo>
                      <a:pt x="165" y="1"/>
                      <a:pt x="163" y="0"/>
                      <a:pt x="161" y="1"/>
                    </a:cubicBezTo>
                    <a:cubicBezTo>
                      <a:pt x="159" y="1"/>
                      <a:pt x="158" y="4"/>
                      <a:pt x="159" y="6"/>
                    </a:cubicBezTo>
                    <a:cubicBezTo>
                      <a:pt x="159" y="6"/>
                      <a:pt x="159" y="6"/>
                      <a:pt x="159" y="6"/>
                    </a:cubicBezTo>
                    <a:cubicBezTo>
                      <a:pt x="190" y="85"/>
                      <a:pt x="150" y="175"/>
                      <a:pt x="71" y="205"/>
                    </a:cubicBezTo>
                    <a:cubicBezTo>
                      <a:pt x="50" y="213"/>
                      <a:pt x="27" y="217"/>
                      <a:pt x="4" y="215"/>
                    </a:cubicBezTo>
                    <a:cubicBezTo>
                      <a:pt x="2" y="215"/>
                      <a:pt x="0" y="217"/>
                      <a:pt x="0" y="219"/>
                    </a:cubicBezTo>
                    <a:cubicBezTo>
                      <a:pt x="0" y="221"/>
                      <a:pt x="2" y="223"/>
                      <a:pt x="4" y="223"/>
                    </a:cubicBezTo>
                    <a:cubicBezTo>
                      <a:pt x="28" y="225"/>
                      <a:pt x="51" y="221"/>
                      <a:pt x="74" y="212"/>
                    </a:cubicBezTo>
                    <a:cubicBezTo>
                      <a:pt x="157" y="180"/>
                      <a:pt x="198" y="87"/>
                      <a:pt x="166" y="3"/>
                    </a:cubicBezTo>
                    <a:close/>
                  </a:path>
                </a:pathLst>
              </a:custGeom>
              <a:solidFill>
                <a:srgbClr val="004685"/>
              </a:solidFill>
              <a:ln w="9525">
                <a:solidFill>
                  <a:srgbClr val="18899A"/>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84783"/>
                  </a:solidFill>
                  <a:effectLst/>
                  <a:uLnTx/>
                  <a:uFillTx/>
                  <a:latin typeface="Arial" panose="020B0604020202020204" pitchFamily="34" charset="0"/>
                  <a:ea typeface="+mn-ea"/>
                  <a:cs typeface="Arial" panose="020B0604020202020204" pitchFamily="34" charset="0"/>
                </a:endParaRPr>
              </a:p>
            </p:txBody>
          </p:sp>
        </p:grpSp>
        <p:cxnSp>
          <p:nvCxnSpPr>
            <p:cNvPr id="28" name="Straight Arrow Connector 27">
              <a:extLst>
                <a:ext uri="{FF2B5EF4-FFF2-40B4-BE49-F238E27FC236}">
                  <a16:creationId xmlns:a16="http://schemas.microsoft.com/office/drawing/2014/main" id="{4B44B20F-5211-E069-6CE4-26D516703DB6}"/>
                </a:ext>
              </a:extLst>
            </p:cNvPr>
            <p:cNvCxnSpPr>
              <a:cxnSpLocks/>
            </p:cNvCxnSpPr>
            <p:nvPr/>
          </p:nvCxnSpPr>
          <p:spPr>
            <a:xfrm flipV="1">
              <a:off x="1106290" y="2029339"/>
              <a:ext cx="9056032" cy="30770"/>
            </a:xfrm>
            <a:prstGeom prst="straightConnector1">
              <a:avLst/>
            </a:prstGeom>
            <a:ln w="57150">
              <a:solidFill>
                <a:srgbClr val="073F7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ED9070-2D17-60D2-4D69-CFCF80C13190}"/>
                </a:ext>
              </a:extLst>
            </p:cNvPr>
            <p:cNvCxnSpPr>
              <a:cxnSpLocks/>
              <a:endCxn id="6" idx="7"/>
            </p:cNvCxnSpPr>
            <p:nvPr/>
          </p:nvCxnSpPr>
          <p:spPr>
            <a:xfrm flipV="1">
              <a:off x="1106290" y="1118753"/>
              <a:ext cx="0" cy="941356"/>
            </a:xfrm>
            <a:prstGeom prst="line">
              <a:avLst/>
            </a:prstGeom>
            <a:ln w="38100">
              <a:solidFill>
                <a:srgbClr val="073F76"/>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B80A5C-C828-0D7E-9F6B-8D8728645777}"/>
                </a:ext>
              </a:extLst>
            </p:cNvPr>
            <p:cNvCxnSpPr>
              <a:cxnSpLocks/>
              <a:endCxn id="14" idx="7"/>
            </p:cNvCxnSpPr>
            <p:nvPr/>
          </p:nvCxnSpPr>
          <p:spPr>
            <a:xfrm flipV="1">
              <a:off x="4419170" y="1118753"/>
              <a:ext cx="2" cy="928560"/>
            </a:xfrm>
            <a:prstGeom prst="line">
              <a:avLst/>
            </a:prstGeom>
            <a:ln w="38100">
              <a:solidFill>
                <a:srgbClr val="073F76"/>
              </a:solidFill>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BD04915-836B-1970-F2AA-9C6C231479AC}"/>
                </a:ext>
              </a:extLst>
            </p:cNvPr>
            <p:cNvCxnSpPr>
              <a:cxnSpLocks/>
              <a:endCxn id="22" idx="7"/>
            </p:cNvCxnSpPr>
            <p:nvPr/>
          </p:nvCxnSpPr>
          <p:spPr>
            <a:xfrm flipV="1">
              <a:off x="7732052" y="1118753"/>
              <a:ext cx="0" cy="928560"/>
            </a:xfrm>
            <a:prstGeom prst="line">
              <a:avLst/>
            </a:prstGeom>
            <a:ln w="38100">
              <a:solidFill>
                <a:srgbClr val="073F76"/>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59E7F20-C7B5-7E67-D67B-6F37418B6D7C}"/>
                </a:ext>
              </a:extLst>
            </p:cNvPr>
            <p:cNvCxnSpPr>
              <a:cxnSpLocks/>
              <a:stCxn id="11" idx="7"/>
            </p:cNvCxnSpPr>
            <p:nvPr/>
          </p:nvCxnSpPr>
          <p:spPr>
            <a:xfrm flipH="1" flipV="1">
              <a:off x="2842380" y="2060109"/>
              <a:ext cx="2" cy="949903"/>
            </a:xfrm>
            <a:prstGeom prst="line">
              <a:avLst/>
            </a:prstGeom>
            <a:ln w="38100">
              <a:solidFill>
                <a:srgbClr val="073F76"/>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4BB8D1A-CFFE-EB77-727A-A1EDB6DC8889}"/>
                </a:ext>
              </a:extLst>
            </p:cNvPr>
            <p:cNvCxnSpPr>
              <a:cxnSpLocks/>
              <a:stCxn id="19" idx="7"/>
            </p:cNvCxnSpPr>
            <p:nvPr/>
          </p:nvCxnSpPr>
          <p:spPr>
            <a:xfrm flipV="1">
              <a:off x="6155253" y="2047313"/>
              <a:ext cx="9" cy="962698"/>
            </a:xfrm>
            <a:prstGeom prst="line">
              <a:avLst/>
            </a:prstGeom>
            <a:ln w="38100">
              <a:solidFill>
                <a:srgbClr val="073F76"/>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06F212-B0CC-3E29-DAC2-352EFBA4F6D7}"/>
                </a:ext>
              </a:extLst>
            </p:cNvPr>
            <p:cNvCxnSpPr>
              <a:cxnSpLocks/>
              <a:stCxn id="27" idx="5"/>
            </p:cNvCxnSpPr>
            <p:nvPr/>
          </p:nvCxnSpPr>
          <p:spPr>
            <a:xfrm flipV="1">
              <a:off x="9455077" y="2029339"/>
              <a:ext cx="2" cy="1030003"/>
            </a:xfrm>
            <a:prstGeom prst="line">
              <a:avLst/>
            </a:prstGeom>
            <a:ln w="38100">
              <a:solidFill>
                <a:srgbClr val="073F76"/>
              </a:solidFill>
              <a:tailEnd type="ova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C4BE842-6398-AF36-3DF3-9E8F4DDC5C5B}"/>
                </a:ext>
              </a:extLst>
            </p:cNvPr>
            <p:cNvSpPr txBox="1"/>
            <p:nvPr/>
          </p:nvSpPr>
          <p:spPr>
            <a:xfrm>
              <a:off x="1859244" y="-175922"/>
              <a:ext cx="1886067" cy="923330"/>
            </a:xfrm>
            <a:prstGeom prst="rect">
              <a:avLst/>
            </a:prstGeom>
            <a:noFill/>
          </p:spPr>
          <p:txBody>
            <a:bodyPr wrap="square" lIns="0" tIns="0" rIns="0" bIns="0" anchor="t">
              <a:spAutoFit/>
            </a:bodyPr>
            <a:lstStyle/>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Clinical Engagement</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Mapping clinical process</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User Feedback</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Literature Review</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Use Specification</a:t>
              </a:r>
            </a:p>
          </p:txBody>
        </p:sp>
        <p:sp>
          <p:nvSpPr>
            <p:cNvPr id="37" name="TextBox 36">
              <a:extLst>
                <a:ext uri="{FF2B5EF4-FFF2-40B4-BE49-F238E27FC236}">
                  <a16:creationId xmlns:a16="http://schemas.microsoft.com/office/drawing/2014/main" id="{2657DA13-132E-BEFD-8B41-BCAFE002635A}"/>
                </a:ext>
              </a:extLst>
            </p:cNvPr>
            <p:cNvSpPr txBox="1"/>
            <p:nvPr/>
          </p:nvSpPr>
          <p:spPr>
            <a:xfrm>
              <a:off x="8488646" y="-175922"/>
              <a:ext cx="1882424" cy="1107996"/>
            </a:xfrm>
            <a:prstGeom prst="rect">
              <a:avLst/>
            </a:prstGeom>
            <a:noFill/>
          </p:spPr>
          <p:txBody>
            <a:bodyPr wrap="square" lIns="0" tIns="0" rIns="0" bIns="0" anchor="t">
              <a:spAutoFit/>
            </a:bodyPr>
            <a:lstStyle/>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NHS Adoption Support </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Procurement advice </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Deployment platforms</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Define technical architecture</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endPar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endParaRPr>
            </a:p>
          </p:txBody>
        </p:sp>
        <p:sp>
          <p:nvSpPr>
            <p:cNvPr id="38" name="TextBox 37">
              <a:extLst>
                <a:ext uri="{FF2B5EF4-FFF2-40B4-BE49-F238E27FC236}">
                  <a16:creationId xmlns:a16="http://schemas.microsoft.com/office/drawing/2014/main" id="{1445B0C9-564E-CE78-55FE-694132C38F57}"/>
                </a:ext>
              </a:extLst>
            </p:cNvPr>
            <p:cNvSpPr txBox="1"/>
            <p:nvPr/>
          </p:nvSpPr>
          <p:spPr>
            <a:xfrm>
              <a:off x="3528718" y="3010012"/>
              <a:ext cx="1958051" cy="1477328"/>
            </a:xfrm>
            <a:prstGeom prst="rect">
              <a:avLst/>
            </a:prstGeom>
            <a:noFill/>
          </p:spPr>
          <p:txBody>
            <a:bodyPr wrap="square" lIns="0" tIns="0" rIns="0" bIns="0" anchor="t">
              <a:spAutoFit/>
            </a:bodyPr>
            <a:lstStyle/>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Product and roadmap definition</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Patient &amp; Public Involvement</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Integrated Civic Engagement</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Partner, investor and funds matching</a:t>
              </a:r>
            </a:p>
          </p:txBody>
        </p:sp>
        <p:sp>
          <p:nvSpPr>
            <p:cNvPr id="39" name="TextBox 38">
              <a:extLst>
                <a:ext uri="{FF2B5EF4-FFF2-40B4-BE49-F238E27FC236}">
                  <a16:creationId xmlns:a16="http://schemas.microsoft.com/office/drawing/2014/main" id="{BB32A150-94EA-E41E-CE39-F105E482058B}"/>
                </a:ext>
              </a:extLst>
            </p:cNvPr>
            <p:cNvSpPr txBox="1"/>
            <p:nvPr/>
          </p:nvSpPr>
          <p:spPr>
            <a:xfrm>
              <a:off x="6834626" y="3010012"/>
              <a:ext cx="1886067" cy="923330"/>
            </a:xfrm>
            <a:prstGeom prst="rect">
              <a:avLst/>
            </a:prstGeom>
            <a:noFill/>
          </p:spPr>
          <p:txBody>
            <a:bodyPr wrap="square" lIns="0" tIns="0" rIns="0" bIns="0" anchor="t">
              <a:spAutoFit/>
            </a:bodyPr>
            <a:lstStyle/>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Clinical Evaluation plan</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Study Design</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Health Technology Assessment</a:t>
              </a:r>
              <a:b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b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Evidence Reporting </a:t>
              </a:r>
            </a:p>
          </p:txBody>
        </p:sp>
        <p:sp>
          <p:nvSpPr>
            <p:cNvPr id="40" name="TextBox 39">
              <a:extLst>
                <a:ext uri="{FF2B5EF4-FFF2-40B4-BE49-F238E27FC236}">
                  <a16:creationId xmlns:a16="http://schemas.microsoft.com/office/drawing/2014/main" id="{B794D21D-1D11-5854-2EAF-C2F005C36FD4}"/>
                </a:ext>
              </a:extLst>
            </p:cNvPr>
            <p:cNvSpPr txBox="1"/>
            <p:nvPr/>
          </p:nvSpPr>
          <p:spPr>
            <a:xfrm>
              <a:off x="10123572" y="3010012"/>
              <a:ext cx="1886067" cy="1661993"/>
            </a:xfrm>
            <a:prstGeom prst="rect">
              <a:avLst/>
            </a:prstGeom>
            <a:noFill/>
          </p:spPr>
          <p:txBody>
            <a:bodyPr wrap="square" lIns="0" tIns="0" rIns="0" bIns="0" anchor="t">
              <a:spAutoFit/>
            </a:bodyPr>
            <a:lstStyle/>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Post-implementation surveillance advice, monitoring and feedback</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National scale-out orchestration</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Link to export and growth pathways</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Investor and funds matching</a:t>
              </a:r>
            </a:p>
          </p:txBody>
        </p:sp>
        <p:sp>
          <p:nvSpPr>
            <p:cNvPr id="44" name="TextBox 43">
              <a:extLst>
                <a:ext uri="{FF2B5EF4-FFF2-40B4-BE49-F238E27FC236}">
                  <a16:creationId xmlns:a16="http://schemas.microsoft.com/office/drawing/2014/main" id="{FA22B1E9-6779-5D56-73D9-85EBE7B44C9E}"/>
                </a:ext>
              </a:extLst>
            </p:cNvPr>
            <p:cNvSpPr txBox="1"/>
            <p:nvPr/>
          </p:nvSpPr>
          <p:spPr>
            <a:xfrm>
              <a:off x="5223890" y="-175922"/>
              <a:ext cx="1886067" cy="923330"/>
            </a:xfrm>
            <a:prstGeom prst="rect">
              <a:avLst/>
            </a:prstGeom>
            <a:noFill/>
          </p:spPr>
          <p:txBody>
            <a:bodyPr wrap="square" lIns="0" tIns="0" rIns="0" bIns="0" anchor="t">
              <a:spAutoFit/>
            </a:bodyPr>
            <a:lstStyle/>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Access to data, build models, curated benchmark data</a:t>
              </a:r>
            </a:p>
            <a:p>
              <a:pPr marL="198434" marR="0" lvl="0" indent="-198434" algn="l" defTabSz="914401" rtl="0" eaLnBrk="1" fontAlgn="auto" latinLnBrk="0" hangingPunct="1">
                <a:lnSpc>
                  <a:spcPct val="100000"/>
                </a:lnSpc>
                <a:spcBef>
                  <a:spcPts val="0"/>
                </a:spcBef>
                <a:spcAft>
                  <a:spcPts val="0"/>
                </a:spcAft>
                <a:buClrTx/>
                <a:buSzTx/>
                <a:buFont typeface="Wingdings" pitchFamily="2" charset="2"/>
                <a:buChar char="§"/>
                <a:tabLst/>
                <a:defRPr/>
              </a:pPr>
              <a:r>
                <a:rPr kumimoji="0" lang="en-GB" sz="1200" b="0" i="0" u="none" strike="noStrike" kern="1200" cap="none" spc="-40" normalizeH="0" baseline="0" noProof="0">
                  <a:ln>
                    <a:noFill/>
                  </a:ln>
                  <a:solidFill>
                    <a:srgbClr val="004685"/>
                  </a:solidFill>
                  <a:effectLst/>
                  <a:uLnTx/>
                  <a:uFillTx/>
                  <a:latin typeface="Arial" panose="020B0604020202020204" pitchFamily="34" charset="0"/>
                  <a:ea typeface="+mn-ea"/>
                  <a:cs typeface="+mn-cs"/>
                </a:rPr>
                <a:t>Near-clinical simulation platform</a:t>
              </a:r>
            </a:p>
          </p:txBody>
        </p:sp>
      </p:grpSp>
      <p:graphicFrame>
        <p:nvGraphicFramePr>
          <p:cNvPr id="46" name="Diagram 45">
            <a:extLst>
              <a:ext uri="{FF2B5EF4-FFF2-40B4-BE49-F238E27FC236}">
                <a16:creationId xmlns:a16="http://schemas.microsoft.com/office/drawing/2014/main" id="{8D846D06-F406-709D-D8FB-C09D9F4A2379}"/>
              </a:ext>
            </a:extLst>
          </p:cNvPr>
          <p:cNvGraphicFramePr/>
          <p:nvPr/>
        </p:nvGraphicFramePr>
        <p:xfrm>
          <a:off x="538065" y="5173801"/>
          <a:ext cx="11521395" cy="63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0" name="Diagram 89">
            <a:extLst>
              <a:ext uri="{FF2B5EF4-FFF2-40B4-BE49-F238E27FC236}">
                <a16:creationId xmlns:a16="http://schemas.microsoft.com/office/drawing/2014/main" id="{58526ED7-B13F-99D9-583C-3F384ECEF451}"/>
              </a:ext>
            </a:extLst>
          </p:cNvPr>
          <p:cNvGraphicFramePr/>
          <p:nvPr/>
        </p:nvGraphicFramePr>
        <p:xfrm>
          <a:off x="538065" y="5959917"/>
          <a:ext cx="11521395" cy="6306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93374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1">
      <a:dk1>
        <a:sysClr val="windowText" lastClr="000000"/>
      </a:dk1>
      <a:lt1>
        <a:sysClr val="window" lastClr="FFFFFF"/>
      </a:lt1>
      <a:dk2>
        <a:srgbClr val="44546A"/>
      </a:dk2>
      <a:lt2>
        <a:srgbClr val="E7E6E6"/>
      </a:lt2>
      <a:accent1>
        <a:srgbClr val="4472C4"/>
      </a:accent1>
      <a:accent2>
        <a:srgbClr val="1A92BD"/>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SHIP">
      <a:dk1>
        <a:srgbClr val="084783"/>
      </a:dk1>
      <a:lt1>
        <a:srgbClr val="FFFFFF"/>
      </a:lt1>
      <a:dk2>
        <a:srgbClr val="44546A"/>
      </a:dk2>
      <a:lt2>
        <a:srgbClr val="E7E6E6"/>
      </a:lt2>
      <a:accent1>
        <a:srgbClr val="058999"/>
      </a:accent1>
      <a:accent2>
        <a:srgbClr val="285883"/>
      </a:accent2>
      <a:accent3>
        <a:srgbClr val="496883"/>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29cf2fc-095c-4004-868a-24d5e49526c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2D255FFB7C144FA032313B03EA1D68" ma:contentTypeVersion="11" ma:contentTypeDescription="Create a new document." ma:contentTypeScope="" ma:versionID="6377d95de779b4eb1642b28c920c7fab">
  <xsd:schema xmlns:xsd="http://www.w3.org/2001/XMLSchema" xmlns:xs="http://www.w3.org/2001/XMLSchema" xmlns:p="http://schemas.microsoft.com/office/2006/metadata/properties" xmlns:ns2="a29cf2fc-095c-4004-868a-24d5e49526c6" xmlns:ns3="ba5de2c4-01bc-49f9-abc0-629700f1fd5d" targetNamespace="http://schemas.microsoft.com/office/2006/metadata/properties" ma:root="true" ma:fieldsID="a4fa15a7ecb49f03a5f4f2bc568dd406" ns2:_="" ns3:_="">
    <xsd:import namespace="a29cf2fc-095c-4004-868a-24d5e49526c6"/>
    <xsd:import namespace="ba5de2c4-01bc-49f9-abc0-629700f1fd5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9cf2fc-095c-4004-868a-24d5e49526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5de2c4-01bc-49f9-abc0-629700f1fd5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2108D3-6B4B-4450-9E1E-FD5590CBF6C5}">
  <ds:schemaRefs>
    <ds:schemaRef ds:uri="a29cf2fc-095c-4004-868a-24d5e49526c6"/>
    <ds:schemaRef ds:uri="ba5de2c4-01bc-49f9-abc0-629700f1fd5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E0F4F4-8923-433B-961C-57B6E105D155}">
  <ds:schemaRefs>
    <ds:schemaRef ds:uri="a29cf2fc-095c-4004-868a-24d5e49526c6"/>
    <ds:schemaRef ds:uri="ba5de2c4-01bc-49f9-abc0-629700f1fd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A85B60-5A84-4DFD-A4BA-81760DB74F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1817</Words>
  <Application>Microsoft Office PowerPoint</Application>
  <PresentationFormat>Widescreen</PresentationFormat>
  <Paragraphs>308</Paragraphs>
  <Slides>21</Slides>
  <Notes>17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21</vt:i4>
      </vt:variant>
    </vt:vector>
  </HeadingPairs>
  <TitlesOfParts>
    <vt:vector size="36" baseType="lpstr">
      <vt:lpstr>Arial</vt:lpstr>
      <vt:lpstr>Calibri</vt:lpstr>
      <vt:lpstr>Calibri Light</vt:lpstr>
      <vt:lpstr>Courier New</vt:lpstr>
      <vt:lpstr>Montserrat Medium</vt:lpstr>
      <vt:lpstr>Poppins</vt:lpstr>
      <vt:lpstr>Roboto</vt:lpstr>
      <vt:lpstr>Roboto Medium</vt:lpstr>
      <vt:lpstr>Times New Roman</vt:lpstr>
      <vt:lpstr>Wingdings</vt:lpstr>
      <vt:lpstr>Office Theme</vt:lpstr>
      <vt:lpstr>2_Office Theme</vt:lpstr>
      <vt:lpstr>6_office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West of Scotland Innovation Hub</vt:lpstr>
      <vt:lpstr>Our services and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Strategy</dc:title>
  <dc:creator>Graham S (Suzanne)</dc:creator>
  <cp:lastModifiedBy>Julie Simpson</cp:lastModifiedBy>
  <cp:revision>2</cp:revision>
  <dcterms:created xsi:type="dcterms:W3CDTF">2021-11-03T15:42:18Z</dcterms:created>
  <dcterms:modified xsi:type="dcterms:W3CDTF">2023-08-23T08:56:25Z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A35584808</vt:lpwstr>
  </property>
  <property fmtid="{D5CDD505-2E9C-101B-9397-08002B2CF9AE}" pid="4" name="Objective-Title">
    <vt:lpwstr>SHIP Innovation Strategy_draft0.1</vt:lpwstr>
  </property>
  <property fmtid="{D5CDD505-2E9C-101B-9397-08002B2CF9AE}" pid="5" name="Objective-Description">
    <vt:lpwstr/>
  </property>
  <property fmtid="{D5CDD505-2E9C-101B-9397-08002B2CF9AE}" pid="6" name="Objective-CreationStamp">
    <vt:filetime>2021-12-02T17:25:24Z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2022-02-23T16:05:04Z</vt:filetime>
  </property>
  <property fmtid="{D5CDD505-2E9C-101B-9397-08002B2CF9AE}" pid="11" name="Objective-Owner">
    <vt:lpwstr>Graham, Suzanne S (Z618862)</vt:lpwstr>
  </property>
  <property fmtid="{D5CDD505-2E9C-101B-9397-08002B2CF9AE}" pid="12" name="Objective-Path">
    <vt:lpwstr>Objective Global Folder:SG File Plan:Health, nutrition and care:Health:General:Advice and policy: Health - general:Innovation Health and Life Sciences: Scottish Health and Industry Partnership (SHIP): Advice and Policy: 2020-2025</vt:lpwstr>
  </property>
  <property fmtid="{D5CDD505-2E9C-101B-9397-08002B2CF9AE}" pid="13" name="Objective-Parent">
    <vt:lpwstr>Innovation Health and Life Sciences: Scottish Health and Industry Partnership (SHIP): Advice and Policy: 2020-2025</vt:lpwstr>
  </property>
  <property fmtid="{D5CDD505-2E9C-101B-9397-08002B2CF9AE}" pid="14" name="Objective-State">
    <vt:lpwstr>Being Drafted</vt:lpwstr>
  </property>
  <property fmtid="{D5CDD505-2E9C-101B-9397-08002B2CF9AE}" pid="15" name="Objective-VersionId">
    <vt:lpwstr>vA53703652</vt:lpwstr>
  </property>
  <property fmtid="{D5CDD505-2E9C-101B-9397-08002B2CF9AE}" pid="16" name="Objective-Version">
    <vt:lpwstr>2.3</vt:lpwstr>
  </property>
  <property fmtid="{D5CDD505-2E9C-101B-9397-08002B2CF9AE}" pid="17" name="Objective-VersionNumber">
    <vt:r8>16</vt:r8>
  </property>
  <property fmtid="{D5CDD505-2E9C-101B-9397-08002B2CF9AE}" pid="18" name="Objective-VersionComment">
    <vt:lpwstr/>
  </property>
  <property fmtid="{D5CDD505-2E9C-101B-9397-08002B2CF9AE}" pid="19" name="Objective-FileNumber">
    <vt:lpwstr>POL/34970</vt:lpwstr>
  </property>
  <property fmtid="{D5CDD505-2E9C-101B-9397-08002B2CF9AE}" pid="20" name="Objective-Classification">
    <vt:lpwstr>OFFICIAL</vt:lpwstr>
  </property>
  <property fmtid="{D5CDD505-2E9C-101B-9397-08002B2CF9AE}" pid="21" name="Objective-Caveats">
    <vt:lpwstr>Caveat for access to SG Fileplan</vt:lpwstr>
  </property>
  <property fmtid="{D5CDD505-2E9C-101B-9397-08002B2CF9AE}" pid="22" name="Objective-Date of Original">
    <vt:lpwstr/>
  </property>
  <property fmtid="{D5CDD505-2E9C-101B-9397-08002B2CF9AE}" pid="23" name="Objective-Date Received">
    <vt:lpwstr/>
  </property>
  <property fmtid="{D5CDD505-2E9C-101B-9397-08002B2CF9AE}" pid="24" name="Objective-SG Web Publication - Category">
    <vt:lpwstr/>
  </property>
  <property fmtid="{D5CDD505-2E9C-101B-9397-08002B2CF9AE}" pid="25" name="Objective-SG Web Publication - Category 2 Classification">
    <vt:lpwstr/>
  </property>
  <property fmtid="{D5CDD505-2E9C-101B-9397-08002B2CF9AE}" pid="26" name="Objective-Connect Creator">
    <vt:lpwstr/>
  </property>
  <property fmtid="{D5CDD505-2E9C-101B-9397-08002B2CF9AE}" pid="27" name="Objective-Required Redaction">
    <vt:lpwstr/>
  </property>
  <property fmtid="{D5CDD505-2E9C-101B-9397-08002B2CF9AE}" pid="28" name="ContentTypeId">
    <vt:lpwstr>0x010100372D255FFB7C144FA032313B03EA1D68</vt:lpwstr>
  </property>
  <property fmtid="{D5CDD505-2E9C-101B-9397-08002B2CF9AE}" pid="29" name="MediaServiceImageTags">
    <vt:lpwstr/>
  </property>
</Properties>
</file>