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9" r:id="rId4"/>
    <p:sldId id="258" r:id="rId5"/>
  </p:sldIdLst>
  <p:sldSz cx="7556500" cy="10693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ian Lang" initials="NL" lastIdx="5" clrIdx="0">
    <p:extLst>
      <p:ext uri="{19B8F6BF-5375-455C-9EA6-DF929625EA0E}">
        <p15:presenceInfo xmlns:p15="http://schemas.microsoft.com/office/powerpoint/2012/main" userId="S::ninian.lang@glasgow.ac.uk::300d794e-d9b7-4f96-bf0c-dc834d10c2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3"/>
    <p:restoredTop sz="94627"/>
  </p:normalViewPr>
  <p:slideViewPr>
    <p:cSldViewPr>
      <p:cViewPr varScale="1">
        <p:scale>
          <a:sx n="66" d="100"/>
          <a:sy n="66" d="100"/>
        </p:scale>
        <p:origin x="179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136" cy="498100"/>
          </a:xfrm>
          <a:prstGeom prst="rect">
            <a:avLst/>
          </a:prstGeom>
        </p:spPr>
        <p:txBody>
          <a:bodyPr vert="horz" lIns="83796" tIns="41898" rIns="83796" bIns="41898" rtlCol="0"/>
          <a:lstStyle>
            <a:lvl1pPr algn="l">
              <a:defRPr sz="1100"/>
            </a:lvl1pPr>
          </a:lstStyle>
          <a:p>
            <a:endParaRPr lang="en-US"/>
          </a:p>
        </p:txBody>
      </p:sp>
      <p:sp>
        <p:nvSpPr>
          <p:cNvPr id="3" name="Date Placeholder 2"/>
          <p:cNvSpPr>
            <a:spLocks noGrp="1"/>
          </p:cNvSpPr>
          <p:nvPr>
            <p:ph type="dt" idx="1"/>
          </p:nvPr>
        </p:nvSpPr>
        <p:spPr>
          <a:xfrm>
            <a:off x="3850112" y="1"/>
            <a:ext cx="2946136" cy="498100"/>
          </a:xfrm>
          <a:prstGeom prst="rect">
            <a:avLst/>
          </a:prstGeom>
        </p:spPr>
        <p:txBody>
          <a:bodyPr vert="horz" lIns="83796" tIns="41898" rIns="83796" bIns="41898" rtlCol="0"/>
          <a:lstStyle>
            <a:lvl1pPr algn="r">
              <a:defRPr sz="1100"/>
            </a:lvl1pPr>
          </a:lstStyle>
          <a:p>
            <a:fld id="{34D70029-DC79-0B48-B2FD-12D23EEB1FBE}" type="datetimeFigureOut">
              <a:rPr lang="en-US" smtClean="0"/>
              <a:t>3/26/2019</a:t>
            </a:fld>
            <a:endParaRPr lang="en-US"/>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83796" tIns="41898" rIns="83796" bIns="41898" rtlCol="0" anchor="ctr"/>
          <a:lstStyle/>
          <a:p>
            <a:endParaRPr lang="en-US"/>
          </a:p>
        </p:txBody>
      </p:sp>
      <p:sp>
        <p:nvSpPr>
          <p:cNvPr id="5" name="Notes Placeholder 4"/>
          <p:cNvSpPr>
            <a:spLocks noGrp="1"/>
          </p:cNvSpPr>
          <p:nvPr>
            <p:ph type="body" sz="quarter" idx="3"/>
          </p:nvPr>
        </p:nvSpPr>
        <p:spPr>
          <a:xfrm>
            <a:off x="679768" y="4777636"/>
            <a:ext cx="5438140" cy="3908172"/>
          </a:xfrm>
          <a:prstGeom prst="rect">
            <a:avLst/>
          </a:prstGeom>
        </p:spPr>
        <p:txBody>
          <a:bodyPr vert="horz" lIns="83796" tIns="41898" rIns="83796" bIns="418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38"/>
            <a:ext cx="2946136" cy="498100"/>
          </a:xfrm>
          <a:prstGeom prst="rect">
            <a:avLst/>
          </a:prstGeom>
        </p:spPr>
        <p:txBody>
          <a:bodyPr vert="horz" lIns="83796" tIns="41898" rIns="83796" bIns="41898" rtlCol="0" anchor="b"/>
          <a:lstStyle>
            <a:lvl1pPr algn="l">
              <a:defRPr sz="1100"/>
            </a:lvl1pPr>
          </a:lstStyle>
          <a:p>
            <a:endParaRPr lang="en-US"/>
          </a:p>
        </p:txBody>
      </p:sp>
      <p:sp>
        <p:nvSpPr>
          <p:cNvPr id="7" name="Slide Number Placeholder 6"/>
          <p:cNvSpPr>
            <a:spLocks noGrp="1"/>
          </p:cNvSpPr>
          <p:nvPr>
            <p:ph type="sldNum" sz="quarter" idx="5"/>
          </p:nvPr>
        </p:nvSpPr>
        <p:spPr>
          <a:xfrm>
            <a:off x="3850112" y="9428538"/>
            <a:ext cx="2946136" cy="498100"/>
          </a:xfrm>
          <a:prstGeom prst="rect">
            <a:avLst/>
          </a:prstGeom>
        </p:spPr>
        <p:txBody>
          <a:bodyPr vert="horz" lIns="83796" tIns="41898" rIns="83796" bIns="41898" rtlCol="0" anchor="b"/>
          <a:lstStyle>
            <a:lvl1pPr algn="r">
              <a:defRPr sz="1100"/>
            </a:lvl1pPr>
          </a:lstStyle>
          <a:p>
            <a:fld id="{2CEA2423-0461-D847-BB44-31E29D8FF785}" type="slidenum">
              <a:rPr lang="en-US" smtClean="0"/>
              <a:t>‹#›</a:t>
            </a:fld>
            <a:endParaRPr lang="en-US"/>
          </a:p>
        </p:txBody>
      </p:sp>
    </p:spTree>
    <p:extLst>
      <p:ext uri="{BB962C8B-B14F-4D97-AF65-F5344CB8AC3E}">
        <p14:creationId xmlns:p14="http://schemas.microsoft.com/office/powerpoint/2010/main" val="1568313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2423-0461-D847-BB44-31E29D8FF785}" type="slidenum">
              <a:rPr lang="en-US" smtClean="0"/>
              <a:t>2</a:t>
            </a:fld>
            <a:endParaRPr lang="en-US"/>
          </a:p>
        </p:txBody>
      </p:sp>
    </p:spTree>
    <p:extLst>
      <p:ext uri="{BB962C8B-B14F-4D97-AF65-F5344CB8AC3E}">
        <p14:creationId xmlns:p14="http://schemas.microsoft.com/office/powerpoint/2010/main" val="184184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2423-0461-D847-BB44-31E29D8FF785}" type="slidenum">
              <a:rPr lang="en-US" smtClean="0"/>
              <a:t>3</a:t>
            </a:fld>
            <a:endParaRPr lang="en-US"/>
          </a:p>
        </p:txBody>
      </p:sp>
    </p:spTree>
    <p:extLst>
      <p:ext uri="{BB962C8B-B14F-4D97-AF65-F5344CB8AC3E}">
        <p14:creationId xmlns:p14="http://schemas.microsoft.com/office/powerpoint/2010/main" val="18165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2423-0461-D847-BB44-31E29D8FF785}" type="slidenum">
              <a:rPr lang="en-US" smtClean="0"/>
              <a:t>4</a:t>
            </a:fld>
            <a:endParaRPr lang="en-US"/>
          </a:p>
        </p:txBody>
      </p:sp>
    </p:spTree>
    <p:extLst>
      <p:ext uri="{BB962C8B-B14F-4D97-AF65-F5344CB8AC3E}">
        <p14:creationId xmlns:p14="http://schemas.microsoft.com/office/powerpoint/2010/main" val="266200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3/26/2019</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3/26/2019</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3/26/2019</a:t>
            </a:fld>
            <a:endParaRPr lang="en-US"/>
          </a:p>
        </p:txBody>
      </p:sp>
      <p:sp>
        <p:nvSpPr>
          <p:cNvPr id="7" name="Holder 7"/>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3/26/2019</a:t>
            </a:fld>
            <a:endParaRPr lang="en-US"/>
          </a:p>
        </p:txBody>
      </p:sp>
      <p:sp>
        <p:nvSpPr>
          <p:cNvPr id="5" name="Holder 5"/>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571369" y="9944862"/>
            <a:ext cx="2420112" cy="53467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378142" y="9944862"/>
            <a:ext cx="1739455" cy="53467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3/26/2019</a:t>
            </a:fld>
            <a:endParaRPr lang="en-US"/>
          </a:p>
        </p:txBody>
      </p:sp>
      <p:sp>
        <p:nvSpPr>
          <p:cNvPr id="4" name="Holder 4"/>
          <p:cNvSpPr>
            <a:spLocks noGrp="1"/>
          </p:cNvSpPr>
          <p:nvPr>
            <p:ph type="sldNum" sz="quarter" idx="7"/>
          </p:nvPr>
        </p:nvSpPr>
        <p:spPr>
          <a:xfrm>
            <a:off x="5445252" y="9944862"/>
            <a:ext cx="1739455" cy="53467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0083800"/>
            <a:ext cx="2165985" cy="608330"/>
          </a:xfrm>
          <a:custGeom>
            <a:avLst/>
            <a:gdLst/>
            <a:ahLst/>
            <a:cxnLst/>
            <a:rect l="l" t="t" r="r" b="b"/>
            <a:pathLst>
              <a:path w="2165985" h="608329">
                <a:moveTo>
                  <a:pt x="0" y="608202"/>
                </a:moveTo>
                <a:lnTo>
                  <a:pt x="2165692" y="608202"/>
                </a:lnTo>
                <a:lnTo>
                  <a:pt x="2165692" y="0"/>
                </a:lnTo>
                <a:lnTo>
                  <a:pt x="0" y="0"/>
                </a:lnTo>
                <a:lnTo>
                  <a:pt x="0" y="608202"/>
                </a:lnTo>
                <a:close/>
              </a:path>
            </a:pathLst>
          </a:custGeom>
          <a:solidFill>
            <a:srgbClr val="028CC6"/>
          </a:solidFill>
        </p:spPr>
        <p:txBody>
          <a:bodyPr wrap="square" lIns="0" tIns="0" rIns="0" bIns="0" rtlCol="0"/>
          <a:lstStyle/>
          <a:p>
            <a:endParaRPr/>
          </a:p>
        </p:txBody>
      </p:sp>
      <p:sp>
        <p:nvSpPr>
          <p:cNvPr id="17" name="bk object 17"/>
          <p:cNvSpPr/>
          <p:nvPr/>
        </p:nvSpPr>
        <p:spPr>
          <a:xfrm>
            <a:off x="1519742" y="10085070"/>
            <a:ext cx="6065520" cy="608330"/>
          </a:xfrm>
          <a:custGeom>
            <a:avLst/>
            <a:gdLst/>
            <a:ahLst/>
            <a:cxnLst/>
            <a:rect l="l" t="t" r="r" b="b"/>
            <a:pathLst>
              <a:path w="6065520" h="608329">
                <a:moveTo>
                  <a:pt x="6064923" y="0"/>
                </a:moveTo>
                <a:lnTo>
                  <a:pt x="0" y="0"/>
                </a:lnTo>
                <a:lnTo>
                  <a:pt x="359168" y="608203"/>
                </a:lnTo>
                <a:lnTo>
                  <a:pt x="6064923" y="608203"/>
                </a:lnTo>
                <a:lnTo>
                  <a:pt x="6064923" y="0"/>
                </a:lnTo>
                <a:close/>
              </a:path>
            </a:pathLst>
          </a:custGeom>
          <a:solidFill>
            <a:srgbClr val="003B6F"/>
          </a:solidFill>
        </p:spPr>
        <p:txBody>
          <a:bodyPr wrap="square" lIns="0" tIns="0" rIns="0" bIns="0" rtlCol="0"/>
          <a:lstStyle/>
          <a:p>
            <a:endParaRPr/>
          </a:p>
        </p:txBody>
      </p:sp>
      <p:sp>
        <p:nvSpPr>
          <p:cNvPr id="18" name="bk object 18"/>
          <p:cNvSpPr/>
          <p:nvPr/>
        </p:nvSpPr>
        <p:spPr>
          <a:xfrm>
            <a:off x="0" y="9910592"/>
            <a:ext cx="1851025" cy="781685"/>
          </a:xfrm>
          <a:custGeom>
            <a:avLst/>
            <a:gdLst/>
            <a:ahLst/>
            <a:cxnLst/>
            <a:rect l="l" t="t" r="r" b="b"/>
            <a:pathLst>
              <a:path w="1851025" h="781684">
                <a:moveTo>
                  <a:pt x="1405470" y="0"/>
                </a:moveTo>
                <a:lnTo>
                  <a:pt x="0" y="0"/>
                </a:lnTo>
                <a:lnTo>
                  <a:pt x="0" y="781410"/>
                </a:lnTo>
                <a:lnTo>
                  <a:pt x="1850523" y="781410"/>
                </a:lnTo>
                <a:lnTo>
                  <a:pt x="1405470" y="0"/>
                </a:lnTo>
                <a:close/>
              </a:path>
            </a:pathLst>
          </a:custGeom>
          <a:solidFill>
            <a:srgbClr val="028CC6">
              <a:alpha val="43998"/>
            </a:srgbClr>
          </a:solid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dirty="0"/>
          </a:p>
        </p:txBody>
      </p:sp>
      <p:sp>
        <p:nvSpPr>
          <p:cNvPr id="14" name="object 36">
            <a:extLst>
              <a:ext uri="{FF2B5EF4-FFF2-40B4-BE49-F238E27FC236}">
                <a16:creationId xmlns:a16="http://schemas.microsoft.com/office/drawing/2014/main" id="{A045D440-B0E1-6B49-9895-39839730519F}"/>
              </a:ext>
            </a:extLst>
          </p:cNvPr>
          <p:cNvSpPr txBox="1"/>
          <p:nvPr userDrawn="1"/>
        </p:nvSpPr>
        <p:spPr>
          <a:xfrm>
            <a:off x="2165985" y="10121754"/>
            <a:ext cx="4976150" cy="461024"/>
          </a:xfrm>
          <a:prstGeom prst="rect">
            <a:avLst/>
          </a:prstGeom>
        </p:spPr>
        <p:txBody>
          <a:bodyPr vert="horz" wrap="square" lIns="0" tIns="22225" rIns="0" bIns="0" rtlCol="0">
            <a:spAutoFit/>
          </a:bodyPr>
          <a:lstStyle/>
          <a:p>
            <a:pPr marL="12700" algn="r">
              <a:lnSpc>
                <a:spcPct val="150000"/>
              </a:lnSpc>
              <a:spcBef>
                <a:spcPts val="0"/>
              </a:spcBef>
            </a:pPr>
            <a:r>
              <a:rPr sz="1100" dirty="0">
                <a:solidFill>
                  <a:srgbClr val="FFFFFF"/>
                </a:solidFill>
                <a:latin typeface="Arial Regular"/>
                <a:cs typeface="Open Sans"/>
              </a:rPr>
              <a:t>Chief Scientist </a:t>
            </a:r>
            <a:r>
              <a:rPr sz="1100" spc="-5" dirty="0">
                <a:solidFill>
                  <a:srgbClr val="FFFFFF"/>
                </a:solidFill>
                <a:latin typeface="Arial Regular"/>
                <a:cs typeface="Open Sans"/>
              </a:rPr>
              <a:t>Oﬃce, </a:t>
            </a:r>
            <a:r>
              <a:rPr sz="1100" dirty="0">
                <a:solidFill>
                  <a:srgbClr val="FFFFFF"/>
                </a:solidFill>
                <a:latin typeface="Arial Regular"/>
                <a:cs typeface="Open Sans"/>
              </a:rPr>
              <a:t>St </a:t>
            </a:r>
            <a:r>
              <a:rPr sz="1100" spc="-5" dirty="0">
                <a:solidFill>
                  <a:srgbClr val="FFFFFF"/>
                </a:solidFill>
                <a:latin typeface="Arial Regular"/>
                <a:cs typeface="Open Sans"/>
              </a:rPr>
              <a:t>Andrews House, Regent Road, Edinburgh, EH1</a:t>
            </a:r>
            <a:r>
              <a:rPr sz="1100" spc="5" dirty="0">
                <a:solidFill>
                  <a:srgbClr val="FFFFFF"/>
                </a:solidFill>
                <a:latin typeface="Arial Regular"/>
                <a:cs typeface="Open Sans"/>
              </a:rPr>
              <a:t> </a:t>
            </a:r>
            <a:r>
              <a:rPr sz="1100" spc="-5" dirty="0">
                <a:solidFill>
                  <a:srgbClr val="FFFFFF"/>
                </a:solidFill>
                <a:latin typeface="Arial Regular"/>
                <a:cs typeface="Open Sans"/>
              </a:rPr>
              <a:t>3DG</a:t>
            </a:r>
            <a:endParaRPr sz="1100" dirty="0">
              <a:latin typeface="Arial Regular"/>
              <a:cs typeface="Open Sans"/>
            </a:endParaRPr>
          </a:p>
          <a:p>
            <a:pPr marL="1777364">
              <a:lnSpc>
                <a:spcPct val="100000"/>
              </a:lnSpc>
              <a:spcBef>
                <a:spcPts val="20"/>
              </a:spcBef>
              <a:tabLst>
                <a:tab pos="3737610" algn="l"/>
              </a:tabLst>
            </a:pPr>
            <a:r>
              <a:rPr lang="en-GB" sz="1200" b="1" dirty="0">
                <a:solidFill>
                  <a:srgbClr val="FFFFFF"/>
                </a:solidFill>
                <a:latin typeface="Arial Regular"/>
                <a:cs typeface="Open Sans"/>
              </a:rPr>
              <a:t>  </a:t>
            </a:r>
            <a:r>
              <a:rPr sz="1200" b="1" dirty="0">
                <a:solidFill>
                  <a:srgbClr val="FFFFFF"/>
                </a:solidFill>
                <a:latin typeface="Arial Regular"/>
                <a:cs typeface="Open Sans"/>
              </a:rPr>
              <a:t>www.cso.scot.nhs.uk</a:t>
            </a:r>
            <a:r>
              <a:rPr lang="en-GB" sz="1200" b="1" dirty="0">
                <a:solidFill>
                  <a:srgbClr val="FFFFFF"/>
                </a:solidFill>
                <a:latin typeface="Arial Regular"/>
                <a:cs typeface="Open Sans"/>
              </a:rPr>
              <a:t>       </a:t>
            </a:r>
            <a:r>
              <a:rPr sz="1200" dirty="0">
                <a:solidFill>
                  <a:srgbClr val="FFFFFF"/>
                </a:solidFill>
                <a:latin typeface="Arial Regular"/>
                <a:cs typeface="Open Sans"/>
              </a:rPr>
              <a:t>	</a:t>
            </a:r>
            <a:r>
              <a:rPr sz="1200" b="1" dirty="0">
                <a:solidFill>
                  <a:srgbClr val="FFFFFF"/>
                </a:solidFill>
                <a:latin typeface="Arial Regular"/>
                <a:cs typeface="Open Sans"/>
              </a:rPr>
              <a:t>@</a:t>
            </a:r>
            <a:r>
              <a:rPr lang="en-GB" sz="1200" b="1" dirty="0">
                <a:solidFill>
                  <a:srgbClr val="FFFFFF"/>
                </a:solidFill>
                <a:latin typeface="Arial Regular"/>
                <a:cs typeface="Open Sans"/>
              </a:rPr>
              <a:t>CSO_Scotland</a:t>
            </a:r>
            <a:endParaRPr sz="1200" b="1" dirty="0">
              <a:latin typeface="Arial Regular"/>
              <a:cs typeface="Open Sans"/>
            </a:endParaRPr>
          </a:p>
        </p:txBody>
      </p:sp>
      <p:pic>
        <p:nvPicPr>
          <p:cNvPr id="8" name="Picture 7">
            <a:extLst>
              <a:ext uri="{FF2B5EF4-FFF2-40B4-BE49-F238E27FC236}">
                <a16:creationId xmlns:a16="http://schemas.microsoft.com/office/drawing/2014/main" id="{071BA426-4905-2340-B6F5-97CC874218C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70821" y="10387965"/>
            <a:ext cx="229431" cy="229431"/>
          </a:xfrm>
          <a:prstGeom prst="rect">
            <a:avLst/>
          </a:prstGeom>
        </p:spPr>
      </p:pic>
      <p:pic>
        <p:nvPicPr>
          <p:cNvPr id="10" name="Picture 9">
            <a:extLst>
              <a:ext uri="{FF2B5EF4-FFF2-40B4-BE49-F238E27FC236}">
                <a16:creationId xmlns:a16="http://schemas.microsoft.com/office/drawing/2014/main" id="{2C323317-76F7-444F-BE86-08B59BCC235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781424" y="10400251"/>
            <a:ext cx="219211" cy="21921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tiff"/><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 y="917337"/>
            <a:ext cx="7556500" cy="3400425"/>
          </a:xfrm>
          <a:prstGeom prst="rect">
            <a:avLst/>
          </a:prstGeom>
        </p:spPr>
      </p:pic>
      <p:sp>
        <p:nvSpPr>
          <p:cNvPr id="11" name="object 11"/>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2" name="object 12"/>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13" name="object 13"/>
          <p:cNvSpPr/>
          <p:nvPr/>
        </p:nvSpPr>
        <p:spPr>
          <a:xfrm>
            <a:off x="3049839" y="0"/>
            <a:ext cx="4510405" cy="1278890"/>
          </a:xfrm>
          <a:custGeom>
            <a:avLst/>
            <a:gdLst/>
            <a:ahLst/>
            <a:cxnLst/>
            <a:rect l="l" t="t" r="r" b="b"/>
            <a:pathLst>
              <a:path w="4510405" h="1278890">
                <a:moveTo>
                  <a:pt x="4510165" y="0"/>
                </a:moveTo>
                <a:lnTo>
                  <a:pt x="0" y="0"/>
                </a:lnTo>
                <a:lnTo>
                  <a:pt x="760189" y="1278814"/>
                </a:lnTo>
                <a:lnTo>
                  <a:pt x="4510165" y="1278490"/>
                </a:lnTo>
                <a:lnTo>
                  <a:pt x="4510165" y="0"/>
                </a:lnTo>
                <a:close/>
              </a:path>
            </a:pathLst>
          </a:custGeom>
          <a:solidFill>
            <a:srgbClr val="028CC6">
              <a:alpha val="43998"/>
            </a:srgbClr>
          </a:solidFill>
        </p:spPr>
        <p:txBody>
          <a:bodyPr wrap="square" lIns="0" tIns="0" rIns="0" bIns="0" rtlCol="0"/>
          <a:lstStyle/>
          <a:p>
            <a:endParaRPr/>
          </a:p>
        </p:txBody>
      </p:sp>
      <p:sp>
        <p:nvSpPr>
          <p:cNvPr id="14" name="object 14"/>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txBox="1"/>
          <p:nvPr/>
        </p:nvSpPr>
        <p:spPr>
          <a:xfrm>
            <a:off x="4437533" y="203255"/>
            <a:ext cx="2959100" cy="579646"/>
          </a:xfrm>
          <a:prstGeom prst="rect">
            <a:avLst/>
          </a:prstGeom>
        </p:spPr>
        <p:txBody>
          <a:bodyPr vert="horz" wrap="square" lIns="0" tIns="12700" rIns="0" bIns="0" rtlCol="0">
            <a:spAutoFit/>
          </a:bodyPr>
          <a:lstStyle/>
          <a:p>
            <a:pPr marL="457834">
              <a:lnSpc>
                <a:spcPct val="100000"/>
              </a:lnSpc>
              <a:spcBef>
                <a:spcPts val="100"/>
              </a:spcBef>
            </a:pPr>
            <a:r>
              <a:rPr lang="en-GB" sz="1200" b="1" dirty="0">
                <a:solidFill>
                  <a:srgbClr val="FFFFFF"/>
                </a:solidFill>
                <a:latin typeface="Arial Bold"/>
                <a:cs typeface="OpenSans-Semibold"/>
              </a:rPr>
              <a:t>CODE: TCS/16/31</a:t>
            </a:r>
            <a:endParaRPr lang="en-GB"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16" name="object 16"/>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grpSp>
        <p:nvGrpSpPr>
          <p:cNvPr id="34" name="Group 33">
            <a:extLst>
              <a:ext uri="{FF2B5EF4-FFF2-40B4-BE49-F238E27FC236}">
                <a16:creationId xmlns:a16="http://schemas.microsoft.com/office/drawing/2014/main" id="{309C67A0-561C-DC4C-AC13-93FF4FA31914}"/>
              </a:ext>
            </a:extLst>
          </p:cNvPr>
          <p:cNvGrpSpPr/>
          <p:nvPr/>
        </p:nvGrpSpPr>
        <p:grpSpPr>
          <a:xfrm>
            <a:off x="0" y="3209176"/>
            <a:ext cx="5702189" cy="1085750"/>
            <a:chOff x="0" y="3209176"/>
            <a:chExt cx="5702189" cy="1085750"/>
          </a:xfrm>
        </p:grpSpPr>
        <p:sp>
          <p:nvSpPr>
            <p:cNvPr id="17" name="object 17"/>
            <p:cNvSpPr/>
            <p:nvPr/>
          </p:nvSpPr>
          <p:spPr>
            <a:xfrm>
              <a:off x="0" y="3209176"/>
              <a:ext cx="5417820" cy="723900"/>
            </a:xfrm>
            <a:custGeom>
              <a:avLst/>
              <a:gdLst/>
              <a:ahLst/>
              <a:cxnLst/>
              <a:rect l="l" t="t" r="r" b="b"/>
              <a:pathLst>
                <a:path w="5417820" h="723900">
                  <a:moveTo>
                    <a:pt x="4910571" y="0"/>
                  </a:moveTo>
                  <a:lnTo>
                    <a:pt x="0" y="0"/>
                  </a:lnTo>
                  <a:lnTo>
                    <a:pt x="0" y="723703"/>
                  </a:lnTo>
                  <a:lnTo>
                    <a:pt x="5417703" y="723703"/>
                  </a:lnTo>
                  <a:lnTo>
                    <a:pt x="4910571" y="0"/>
                  </a:lnTo>
                  <a:close/>
                </a:path>
              </a:pathLst>
            </a:custGeom>
            <a:solidFill>
              <a:srgbClr val="003B6F">
                <a:alpha val="54998"/>
              </a:srgbClr>
            </a:solidFill>
          </p:spPr>
          <p:txBody>
            <a:bodyPr wrap="square" lIns="0" tIns="0" rIns="0" bIns="0" rtlCol="0"/>
            <a:lstStyle/>
            <a:p>
              <a:endParaRPr/>
            </a:p>
          </p:txBody>
        </p:sp>
        <p:sp>
          <p:nvSpPr>
            <p:cNvPr id="18" name="object 18"/>
            <p:cNvSpPr/>
            <p:nvPr/>
          </p:nvSpPr>
          <p:spPr>
            <a:xfrm>
              <a:off x="0" y="3571026"/>
              <a:ext cx="5676900" cy="723900"/>
            </a:xfrm>
            <a:custGeom>
              <a:avLst/>
              <a:gdLst/>
              <a:ahLst/>
              <a:cxnLst/>
              <a:rect l="l" t="t" r="r" b="b"/>
              <a:pathLst>
                <a:path w="5676900" h="723900">
                  <a:moveTo>
                    <a:pt x="5157063" y="0"/>
                  </a:moveTo>
                  <a:lnTo>
                    <a:pt x="0" y="0"/>
                  </a:lnTo>
                  <a:lnTo>
                    <a:pt x="0" y="723709"/>
                  </a:lnTo>
                  <a:lnTo>
                    <a:pt x="5676900" y="723709"/>
                  </a:lnTo>
                  <a:lnTo>
                    <a:pt x="5157063" y="0"/>
                  </a:lnTo>
                  <a:close/>
                </a:path>
              </a:pathLst>
            </a:custGeom>
            <a:solidFill>
              <a:srgbClr val="003B6F"/>
            </a:solidFill>
          </p:spPr>
          <p:txBody>
            <a:bodyPr wrap="square" lIns="0" tIns="0" rIns="0" bIns="0" rtlCol="0"/>
            <a:lstStyle/>
            <a:p>
              <a:endParaRPr/>
            </a:p>
          </p:txBody>
        </p:sp>
        <p:sp>
          <p:nvSpPr>
            <p:cNvPr id="19" name="object 19"/>
            <p:cNvSpPr/>
            <p:nvPr/>
          </p:nvSpPr>
          <p:spPr>
            <a:xfrm>
              <a:off x="5601224" y="4189377"/>
              <a:ext cx="100965" cy="105410"/>
            </a:xfrm>
            <a:custGeom>
              <a:avLst/>
              <a:gdLst/>
              <a:ahLst/>
              <a:cxnLst/>
              <a:rect l="l" t="t" r="r" b="b"/>
              <a:pathLst>
                <a:path w="100964" h="105410">
                  <a:moveTo>
                    <a:pt x="100876" y="0"/>
                  </a:moveTo>
                  <a:lnTo>
                    <a:pt x="0" y="0"/>
                  </a:lnTo>
                  <a:lnTo>
                    <a:pt x="74993" y="105359"/>
                  </a:lnTo>
                  <a:lnTo>
                    <a:pt x="100876" y="0"/>
                  </a:lnTo>
                  <a:close/>
                </a:path>
              </a:pathLst>
            </a:custGeom>
            <a:solidFill>
              <a:srgbClr val="002A38"/>
            </a:solidFill>
          </p:spPr>
          <p:txBody>
            <a:bodyPr wrap="square" lIns="0" tIns="0" rIns="0" bIns="0" rtlCol="0"/>
            <a:lstStyle/>
            <a:p>
              <a:endParaRPr/>
            </a:p>
          </p:txBody>
        </p:sp>
      </p:grpSp>
      <p:grpSp>
        <p:nvGrpSpPr>
          <p:cNvPr id="22" name="Group 21">
            <a:extLst>
              <a:ext uri="{FF2B5EF4-FFF2-40B4-BE49-F238E27FC236}">
                <a16:creationId xmlns:a16="http://schemas.microsoft.com/office/drawing/2014/main" id="{B156E2F9-B48A-774D-9E15-2B34229B3723}"/>
              </a:ext>
            </a:extLst>
          </p:cNvPr>
          <p:cNvGrpSpPr/>
          <p:nvPr/>
        </p:nvGrpSpPr>
        <p:grpSpPr>
          <a:xfrm>
            <a:off x="104816" y="7339993"/>
            <a:ext cx="7277957" cy="2654907"/>
            <a:chOff x="104816" y="7150749"/>
            <a:chExt cx="7277957" cy="2654907"/>
          </a:xfrm>
        </p:grpSpPr>
        <p:grpSp>
          <p:nvGrpSpPr>
            <p:cNvPr id="21" name="Group 20">
              <a:extLst>
                <a:ext uri="{FF2B5EF4-FFF2-40B4-BE49-F238E27FC236}">
                  <a16:creationId xmlns:a16="http://schemas.microsoft.com/office/drawing/2014/main" id="{89D74FB9-38FE-2240-9C0C-AA5970A51A60}"/>
                </a:ext>
              </a:extLst>
            </p:cNvPr>
            <p:cNvGrpSpPr/>
            <p:nvPr/>
          </p:nvGrpSpPr>
          <p:grpSpPr>
            <a:xfrm>
              <a:off x="104816" y="7150749"/>
              <a:ext cx="7277957" cy="2654907"/>
              <a:chOff x="104816" y="7150749"/>
              <a:chExt cx="7277957" cy="2654907"/>
            </a:xfrm>
          </p:grpSpPr>
          <p:grpSp>
            <p:nvGrpSpPr>
              <p:cNvPr id="10" name="Group 9">
                <a:extLst>
                  <a:ext uri="{FF2B5EF4-FFF2-40B4-BE49-F238E27FC236}">
                    <a16:creationId xmlns:a16="http://schemas.microsoft.com/office/drawing/2014/main" id="{DFC171C8-60B4-3345-8855-B4F1341914C2}"/>
                  </a:ext>
                </a:extLst>
              </p:cNvPr>
              <p:cNvGrpSpPr/>
              <p:nvPr/>
            </p:nvGrpSpPr>
            <p:grpSpPr>
              <a:xfrm>
                <a:off x="104816" y="7150749"/>
                <a:ext cx="7277957" cy="2654907"/>
                <a:chOff x="104816" y="7150749"/>
                <a:chExt cx="7277957" cy="2654907"/>
              </a:xfrm>
            </p:grpSpPr>
            <p:sp>
              <p:nvSpPr>
                <p:cNvPr id="2" name="object 2"/>
                <p:cNvSpPr/>
                <p:nvPr/>
              </p:nvSpPr>
              <p:spPr>
                <a:xfrm>
                  <a:off x="442136" y="7150749"/>
                  <a:ext cx="576580" cy="576580"/>
                </a:xfrm>
                <a:custGeom>
                  <a:avLst/>
                  <a:gdLst/>
                  <a:ahLst/>
                  <a:cxnLst/>
                  <a:rect l="l" t="t" r="r" b="b"/>
                  <a:pathLst>
                    <a:path w="576580" h="576579">
                      <a:moveTo>
                        <a:pt x="575995" y="287997"/>
                      </a:moveTo>
                      <a:lnTo>
                        <a:pt x="572226" y="334712"/>
                      </a:lnTo>
                      <a:lnTo>
                        <a:pt x="561313" y="379028"/>
                      </a:lnTo>
                      <a:lnTo>
                        <a:pt x="543849" y="420351"/>
                      </a:lnTo>
                      <a:lnTo>
                        <a:pt x="520428" y="458089"/>
                      </a:lnTo>
                      <a:lnTo>
                        <a:pt x="491642" y="491648"/>
                      </a:lnTo>
                      <a:lnTo>
                        <a:pt x="458084" y="520436"/>
                      </a:lnTo>
                      <a:lnTo>
                        <a:pt x="420348" y="543859"/>
                      </a:lnTo>
                      <a:lnTo>
                        <a:pt x="379026" y="561324"/>
                      </a:lnTo>
                      <a:lnTo>
                        <a:pt x="334712" y="572238"/>
                      </a:lnTo>
                      <a:lnTo>
                        <a:pt x="287997" y="576008"/>
                      </a:lnTo>
                      <a:lnTo>
                        <a:pt x="241283" y="572238"/>
                      </a:lnTo>
                      <a:lnTo>
                        <a:pt x="196969" y="561324"/>
                      </a:lnTo>
                      <a:lnTo>
                        <a:pt x="155647" y="543859"/>
                      </a:lnTo>
                      <a:lnTo>
                        <a:pt x="117910" y="520436"/>
                      </a:lnTo>
                      <a:lnTo>
                        <a:pt x="84353" y="491648"/>
                      </a:lnTo>
                      <a:lnTo>
                        <a:pt x="55567" y="458089"/>
                      </a:lnTo>
                      <a:lnTo>
                        <a:pt x="32146" y="420351"/>
                      </a:lnTo>
                      <a:lnTo>
                        <a:pt x="14682" y="379028"/>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3" name="object 3"/>
                <p:cNvSpPr/>
                <p:nvPr/>
              </p:nvSpPr>
              <p:spPr>
                <a:xfrm>
                  <a:off x="919684" y="7253108"/>
                  <a:ext cx="2204720" cy="314325"/>
                </a:xfrm>
                <a:custGeom>
                  <a:avLst/>
                  <a:gdLst/>
                  <a:ahLst/>
                  <a:cxnLst/>
                  <a:rect l="l" t="t" r="r" b="b"/>
                  <a:pathLst>
                    <a:path w="2204720" h="314325">
                      <a:moveTo>
                        <a:pt x="2204415" y="0"/>
                      </a:moveTo>
                      <a:lnTo>
                        <a:pt x="0" y="0"/>
                      </a:lnTo>
                      <a:lnTo>
                        <a:pt x="16595" y="18782"/>
                      </a:lnTo>
                      <a:lnTo>
                        <a:pt x="31395" y="39063"/>
                      </a:lnTo>
                      <a:lnTo>
                        <a:pt x="55105" y="83642"/>
                      </a:lnTo>
                      <a:lnTo>
                        <a:pt x="70078" y="132740"/>
                      </a:lnTo>
                      <a:lnTo>
                        <a:pt x="75298" y="185381"/>
                      </a:lnTo>
                      <a:lnTo>
                        <a:pt x="74735" y="202789"/>
                      </a:lnTo>
                      <a:lnTo>
                        <a:pt x="66573" y="253072"/>
                      </a:lnTo>
                      <a:lnTo>
                        <a:pt x="49474" y="299728"/>
                      </a:lnTo>
                      <a:lnTo>
                        <a:pt x="41960" y="314325"/>
                      </a:lnTo>
                      <a:lnTo>
                        <a:pt x="2204415" y="314325"/>
                      </a:lnTo>
                      <a:lnTo>
                        <a:pt x="2204415" y="0"/>
                      </a:lnTo>
                      <a:close/>
                    </a:path>
                  </a:pathLst>
                </a:custGeom>
                <a:solidFill>
                  <a:srgbClr val="028CC6"/>
                </a:solidFill>
              </p:spPr>
              <p:txBody>
                <a:bodyPr wrap="square" lIns="0" tIns="0" rIns="0" bIns="0" rtlCol="0"/>
                <a:lstStyle/>
                <a:p>
                  <a:endParaRPr/>
                </a:p>
              </p:txBody>
            </p:sp>
            <p:sp>
              <p:nvSpPr>
                <p:cNvPr id="29" name="object 29"/>
                <p:cNvSpPr txBox="1"/>
                <p:nvPr/>
              </p:nvSpPr>
              <p:spPr>
                <a:xfrm>
                  <a:off x="1076398" y="7297176"/>
                  <a:ext cx="1263650"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KEY</a:t>
                  </a:r>
                  <a:r>
                    <a:rPr sz="1300" b="1" spc="-75" dirty="0">
                      <a:solidFill>
                        <a:srgbClr val="FFFFFF"/>
                      </a:solidFill>
                      <a:latin typeface="Arial Regular"/>
                      <a:cs typeface="Open Sans"/>
                    </a:rPr>
                    <a:t> </a:t>
                  </a:r>
                  <a:r>
                    <a:rPr sz="1300" b="1" dirty="0">
                      <a:solidFill>
                        <a:srgbClr val="FFFFFF"/>
                      </a:solidFill>
                      <a:latin typeface="Arial Regular"/>
                      <a:cs typeface="Open Sans"/>
                    </a:rPr>
                    <a:t>FINDINGS</a:t>
                  </a:r>
                  <a:endParaRPr sz="1300" b="1" dirty="0">
                    <a:latin typeface="Arial Regular"/>
                    <a:cs typeface="Open Sans"/>
                  </a:endParaRPr>
                </a:p>
              </p:txBody>
            </p:sp>
            <p:sp>
              <p:nvSpPr>
                <p:cNvPr id="31" name="object 31"/>
                <p:cNvSpPr txBox="1"/>
                <p:nvPr/>
              </p:nvSpPr>
              <p:spPr>
                <a:xfrm>
                  <a:off x="104816" y="7694822"/>
                  <a:ext cx="7277957" cy="2110834"/>
                </a:xfrm>
                <a:prstGeom prst="rect">
                  <a:avLst/>
                </a:prstGeom>
              </p:spPr>
              <p:txBody>
                <a:bodyPr vert="horz" wrap="square" lIns="0" tIns="12700" rIns="0" bIns="0" rtlCol="0">
                  <a:spAutoFit/>
                </a:bodyPr>
                <a:lstStyle/>
                <a:p>
                  <a:pPr marL="12700" marR="5080" algn="just">
                    <a:lnSpc>
                      <a:spcPct val="100000"/>
                    </a:lnSpc>
                    <a:spcBef>
                      <a:spcPts val="100"/>
                    </a:spcBef>
                    <a:tabLst>
                      <a:tab pos="171450" algn="l"/>
                    </a:tabLst>
                  </a:pPr>
                  <a:r>
                    <a:rPr lang="en-GB" sz="1200" b="1" dirty="0">
                      <a:solidFill>
                        <a:srgbClr val="231F20"/>
                      </a:solidFill>
                      <a:latin typeface="Arial Regular"/>
                      <a:cs typeface="Open Sans"/>
                    </a:rPr>
                    <a:t>In the very early phase:</a:t>
                  </a:r>
                </a:p>
                <a:p>
                  <a:pPr marL="184150" marR="5080" indent="-171450" algn="just">
                    <a:lnSpc>
                      <a:spcPct val="100000"/>
                    </a:lnSpc>
                    <a:spcBef>
                      <a:spcPts val="600"/>
                    </a:spcBef>
                    <a:spcAft>
                      <a:spcPts val="600"/>
                    </a:spcAft>
                    <a:buFont typeface="Arial" panose="020B0604020202020204" pitchFamily="34" charset="0"/>
                    <a:buChar char="•"/>
                  </a:pPr>
                  <a:r>
                    <a:rPr lang="en-GB" sz="1200" dirty="0">
                      <a:solidFill>
                        <a:srgbClr val="231F20"/>
                      </a:solidFill>
                      <a:latin typeface="Arial Regular"/>
                      <a:cs typeface="Open Sans"/>
                    </a:rPr>
                    <a:t>Bevacizumab does not alter resting or stimulated blood flow, nor levels of the hormones ET-1 or tPA. </a:t>
                  </a:r>
                  <a:endParaRPr lang="en-GB" sz="1200" dirty="0">
                    <a:latin typeface="Arial Regular"/>
                    <a:cs typeface="Open Sans"/>
                  </a:endParaRPr>
                </a:p>
                <a:p>
                  <a:pPr marL="184150" marR="5080" indent="-171450" algn="just">
                    <a:spcBef>
                      <a:spcPts val="100"/>
                    </a:spcBef>
                    <a:spcAft>
                      <a:spcPts val="600"/>
                    </a:spcAft>
                    <a:buFont typeface="Arial" panose="020B0604020202020204" pitchFamily="34" charset="0"/>
                    <a:buChar char="•"/>
                  </a:pPr>
                  <a:r>
                    <a:rPr lang="en-GB" sz="1200" dirty="0">
                      <a:latin typeface="Arial Regular"/>
                      <a:cs typeface="Open Sans"/>
                    </a:rPr>
                    <a:t>The ET-1 blocker drug BQ-123 does not alter stimulated blood flow in response to bradykinin (a hormone that causes blood vessel relaxation) when bevacizumab is present.</a:t>
                  </a:r>
                </a:p>
                <a:p>
                  <a:pPr marL="184150" marR="5080" indent="-171450" algn="just">
                    <a:spcBef>
                      <a:spcPts val="100"/>
                    </a:spcBef>
                    <a:spcAft>
                      <a:spcPts val="600"/>
                    </a:spcAft>
                    <a:buFont typeface="Arial" panose="020B0604020202020204" pitchFamily="34" charset="0"/>
                    <a:buChar char="•"/>
                  </a:pPr>
                  <a:r>
                    <a:rPr lang="en-GB" sz="1200" dirty="0">
                      <a:latin typeface="Arial Regular"/>
                      <a:cs typeface="Open Sans"/>
                    </a:rPr>
                    <a:t>Our findings suggest vascular changes causing high BP or blood clots in the immediate period after treatment with </a:t>
                  </a:r>
                  <a:r>
                    <a:rPr lang="en-GB" sz="1200" dirty="0" err="1">
                      <a:latin typeface="Arial Regular"/>
                      <a:cs typeface="Open Sans"/>
                    </a:rPr>
                    <a:t>VEGFi</a:t>
                  </a:r>
                  <a:r>
                    <a:rPr lang="en-GB" sz="1200" dirty="0">
                      <a:latin typeface="Arial Regular"/>
                      <a:cs typeface="Open Sans"/>
                    </a:rPr>
                    <a:t> anti-cancer drugs are not caused by changes in ET-1 or tPA. </a:t>
                  </a:r>
                </a:p>
                <a:p>
                  <a:pPr marL="184150" marR="5080" indent="-171450" algn="just">
                    <a:spcBef>
                      <a:spcPts val="100"/>
                    </a:spcBef>
                    <a:spcAft>
                      <a:spcPts val="600"/>
                    </a:spcAft>
                    <a:buFont typeface="Arial" panose="020B0604020202020204" pitchFamily="34" charset="0"/>
                    <a:buChar char="•"/>
                  </a:pPr>
                  <a:r>
                    <a:rPr lang="en-GB" sz="1200" dirty="0">
                      <a:latin typeface="Arial Regular"/>
                      <a:cs typeface="Open Sans"/>
                    </a:rPr>
                    <a:t>The role of ET-1 and </a:t>
                  </a:r>
                  <a:r>
                    <a:rPr lang="en-GB" sz="1200" dirty="0" err="1">
                      <a:latin typeface="Arial Regular"/>
                      <a:cs typeface="Open Sans"/>
                    </a:rPr>
                    <a:t>tPA</a:t>
                  </a:r>
                  <a:r>
                    <a:rPr lang="en-GB" sz="1200" dirty="0">
                      <a:latin typeface="Arial Regular"/>
                      <a:cs typeface="Open Sans"/>
                    </a:rPr>
                    <a:t> in provoking cardiovascular problems in patients who are treated with long-term </a:t>
                  </a:r>
                  <a:r>
                    <a:rPr lang="en-GB" sz="1200" dirty="0" err="1">
                      <a:latin typeface="Arial Regular"/>
                      <a:cs typeface="Open Sans"/>
                    </a:rPr>
                    <a:t>VEGFi</a:t>
                  </a:r>
                  <a:r>
                    <a:rPr lang="en-GB" sz="1200" dirty="0">
                      <a:latin typeface="Arial Regular"/>
                      <a:cs typeface="Open Sans"/>
                    </a:rPr>
                    <a:t> drugs should be explored further.</a:t>
                  </a:r>
                </a:p>
                <a:p>
                  <a:pPr marL="184150" marR="5080" indent="-171450" algn="just">
                    <a:lnSpc>
                      <a:spcPct val="100000"/>
                    </a:lnSpc>
                    <a:spcBef>
                      <a:spcPts val="100"/>
                    </a:spcBef>
                    <a:buFont typeface="Arial" panose="020B0604020202020204" pitchFamily="34" charset="0"/>
                    <a:buChar char="•"/>
                  </a:pPr>
                  <a:endParaRPr lang="en-GB" sz="1200" dirty="0">
                    <a:latin typeface="Arial Regular"/>
                    <a:cs typeface="Open Sans"/>
                  </a:endParaRPr>
                </a:p>
              </p:txBody>
            </p:sp>
          </p:grpSp>
          <p:sp>
            <p:nvSpPr>
              <p:cNvPr id="4" name="object 4"/>
              <p:cNvSpPr/>
              <p:nvPr/>
            </p:nvSpPr>
            <p:spPr>
              <a:xfrm>
                <a:off x="466577" y="7181622"/>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grpSp>
        <p:sp>
          <p:nvSpPr>
            <p:cNvPr id="5" name="object 5"/>
            <p:cNvSpPr/>
            <p:nvPr/>
          </p:nvSpPr>
          <p:spPr>
            <a:xfrm>
              <a:off x="539680" y="7285688"/>
              <a:ext cx="344805" cy="321310"/>
            </a:xfrm>
            <a:custGeom>
              <a:avLst/>
              <a:gdLst/>
              <a:ahLst/>
              <a:cxnLst/>
              <a:rect l="l" t="t" r="r" b="b"/>
              <a:pathLst>
                <a:path w="344805" h="321310">
                  <a:moveTo>
                    <a:pt x="215513" y="179895"/>
                  </a:moveTo>
                  <a:lnTo>
                    <a:pt x="150025" y="179895"/>
                  </a:lnTo>
                  <a:lnTo>
                    <a:pt x="287337" y="315048"/>
                  </a:lnTo>
                  <a:lnTo>
                    <a:pt x="289204" y="316864"/>
                  </a:lnTo>
                  <a:lnTo>
                    <a:pt x="291350" y="318274"/>
                  </a:lnTo>
                  <a:lnTo>
                    <a:pt x="296176" y="320192"/>
                  </a:lnTo>
                  <a:lnTo>
                    <a:pt x="298678" y="320687"/>
                  </a:lnTo>
                  <a:lnTo>
                    <a:pt x="301256" y="320687"/>
                  </a:lnTo>
                  <a:lnTo>
                    <a:pt x="325818" y="296519"/>
                  </a:lnTo>
                  <a:lnTo>
                    <a:pt x="325805" y="293979"/>
                  </a:lnTo>
                  <a:lnTo>
                    <a:pt x="325323" y="291503"/>
                  </a:lnTo>
                  <a:lnTo>
                    <a:pt x="323354" y="286765"/>
                  </a:lnTo>
                  <a:lnTo>
                    <a:pt x="321945" y="284657"/>
                  </a:lnTo>
                  <a:lnTo>
                    <a:pt x="275056" y="238493"/>
                  </a:lnTo>
                  <a:lnTo>
                    <a:pt x="294716" y="219163"/>
                  </a:lnTo>
                  <a:lnTo>
                    <a:pt x="255409" y="219163"/>
                  </a:lnTo>
                  <a:lnTo>
                    <a:pt x="215513" y="179895"/>
                  </a:lnTo>
                  <a:close/>
                </a:path>
                <a:path w="344805" h="321310">
                  <a:moveTo>
                    <a:pt x="275056" y="150888"/>
                  </a:moveTo>
                  <a:lnTo>
                    <a:pt x="251523" y="174053"/>
                  </a:lnTo>
                  <a:lnTo>
                    <a:pt x="251726" y="175945"/>
                  </a:lnTo>
                  <a:lnTo>
                    <a:pt x="253476" y="178649"/>
                  </a:lnTo>
                  <a:lnTo>
                    <a:pt x="259892" y="185610"/>
                  </a:lnTo>
                  <a:lnTo>
                    <a:pt x="263347" y="189052"/>
                  </a:lnTo>
                  <a:lnTo>
                    <a:pt x="273418" y="198259"/>
                  </a:lnTo>
                  <a:lnTo>
                    <a:pt x="275056" y="199821"/>
                  </a:lnTo>
                  <a:lnTo>
                    <a:pt x="255409" y="219163"/>
                  </a:lnTo>
                  <a:lnTo>
                    <a:pt x="294716" y="219163"/>
                  </a:lnTo>
                  <a:lnTo>
                    <a:pt x="296411" y="220903"/>
                  </a:lnTo>
                  <a:lnTo>
                    <a:pt x="320916" y="242328"/>
                  </a:lnTo>
                  <a:lnTo>
                    <a:pt x="322681" y="242125"/>
                  </a:lnTo>
                  <a:lnTo>
                    <a:pt x="344449" y="219163"/>
                  </a:lnTo>
                  <a:lnTo>
                    <a:pt x="344170" y="217449"/>
                  </a:lnTo>
                  <a:lnTo>
                    <a:pt x="313854" y="185567"/>
                  </a:lnTo>
                  <a:lnTo>
                    <a:pt x="281940" y="155003"/>
                  </a:lnTo>
                  <a:lnTo>
                    <a:pt x="279146" y="152285"/>
                  </a:lnTo>
                  <a:lnTo>
                    <a:pt x="278396" y="151803"/>
                  </a:lnTo>
                  <a:lnTo>
                    <a:pt x="276733" y="151079"/>
                  </a:lnTo>
                  <a:lnTo>
                    <a:pt x="275894" y="150901"/>
                  </a:lnTo>
                  <a:lnTo>
                    <a:pt x="275056" y="150888"/>
                  </a:lnTo>
                  <a:close/>
                </a:path>
                <a:path w="344805" h="321310">
                  <a:moveTo>
                    <a:pt x="134264" y="0"/>
                  </a:moveTo>
                  <a:lnTo>
                    <a:pt x="84950" y="11353"/>
                  </a:lnTo>
                  <a:lnTo>
                    <a:pt x="51815" y="32352"/>
                  </a:lnTo>
                  <a:lnTo>
                    <a:pt x="24772" y="61290"/>
                  </a:lnTo>
                  <a:lnTo>
                    <a:pt x="6582" y="95453"/>
                  </a:lnTo>
                  <a:lnTo>
                    <a:pt x="0" y="132143"/>
                  </a:lnTo>
                  <a:lnTo>
                    <a:pt x="657" y="142816"/>
                  </a:lnTo>
                  <a:lnTo>
                    <a:pt x="14792" y="178649"/>
                  </a:lnTo>
                  <a:lnTo>
                    <a:pt x="54230" y="203806"/>
                  </a:lnTo>
                  <a:lnTo>
                    <a:pt x="75298" y="206260"/>
                  </a:lnTo>
                  <a:lnTo>
                    <a:pt x="85413" y="205739"/>
                  </a:lnTo>
                  <a:lnTo>
                    <a:pt x="124080" y="195106"/>
                  </a:lnTo>
                  <a:lnTo>
                    <a:pt x="150025" y="179895"/>
                  </a:lnTo>
                  <a:lnTo>
                    <a:pt x="215513" y="179895"/>
                  </a:lnTo>
                  <a:lnTo>
                    <a:pt x="203023" y="167601"/>
                  </a:lnTo>
                  <a:lnTo>
                    <a:pt x="78574" y="167601"/>
                  </a:lnTo>
                  <a:lnTo>
                    <a:pt x="70580" y="166742"/>
                  </a:lnTo>
                  <a:lnTo>
                    <a:pt x="40146" y="136792"/>
                  </a:lnTo>
                  <a:lnTo>
                    <a:pt x="39268" y="128917"/>
                  </a:lnTo>
                  <a:lnTo>
                    <a:pt x="40146" y="121048"/>
                  </a:lnTo>
                  <a:lnTo>
                    <a:pt x="70580" y="91105"/>
                  </a:lnTo>
                  <a:lnTo>
                    <a:pt x="78574" y="90246"/>
                  </a:lnTo>
                  <a:lnTo>
                    <a:pt x="93917" y="90246"/>
                  </a:lnTo>
                  <a:lnTo>
                    <a:pt x="93383" y="88722"/>
                  </a:lnTo>
                  <a:lnTo>
                    <a:pt x="92036" y="83134"/>
                  </a:lnTo>
                  <a:lnTo>
                    <a:pt x="91694" y="80263"/>
                  </a:lnTo>
                  <a:lnTo>
                    <a:pt x="91681" y="77342"/>
                  </a:lnTo>
                  <a:lnTo>
                    <a:pt x="92557" y="69468"/>
                  </a:lnTo>
                  <a:lnTo>
                    <a:pt x="122991" y="39518"/>
                  </a:lnTo>
                  <a:lnTo>
                    <a:pt x="130987" y="38658"/>
                  </a:lnTo>
                  <a:lnTo>
                    <a:pt x="201487" y="38658"/>
                  </a:lnTo>
                  <a:lnTo>
                    <a:pt x="199910" y="35382"/>
                  </a:lnTo>
                  <a:lnTo>
                    <a:pt x="164730" y="5372"/>
                  </a:lnTo>
                  <a:lnTo>
                    <a:pt x="145104" y="647"/>
                  </a:lnTo>
                  <a:lnTo>
                    <a:pt x="134264" y="0"/>
                  </a:lnTo>
                  <a:close/>
                </a:path>
                <a:path w="344805" h="321310">
                  <a:moveTo>
                    <a:pt x="113995" y="112204"/>
                  </a:moveTo>
                  <a:lnTo>
                    <a:pt x="117881" y="128917"/>
                  </a:lnTo>
                  <a:lnTo>
                    <a:pt x="117005" y="136792"/>
                  </a:lnTo>
                  <a:lnTo>
                    <a:pt x="86576" y="166742"/>
                  </a:lnTo>
                  <a:lnTo>
                    <a:pt x="78574" y="167601"/>
                  </a:lnTo>
                  <a:lnTo>
                    <a:pt x="203023" y="167601"/>
                  </a:lnTo>
                  <a:lnTo>
                    <a:pt x="182765" y="147662"/>
                  </a:lnTo>
                  <a:lnTo>
                    <a:pt x="188535" y="139497"/>
                  </a:lnTo>
                  <a:lnTo>
                    <a:pt x="193689" y="130986"/>
                  </a:lnTo>
                  <a:lnTo>
                    <a:pt x="198226" y="122129"/>
                  </a:lnTo>
                  <a:lnTo>
                    <a:pt x="200825" y="116027"/>
                  </a:lnTo>
                  <a:lnTo>
                    <a:pt x="128016" y="116027"/>
                  </a:lnTo>
                  <a:lnTo>
                    <a:pt x="125107" y="115671"/>
                  </a:lnTo>
                  <a:lnTo>
                    <a:pt x="119418" y="114350"/>
                  </a:lnTo>
                  <a:lnTo>
                    <a:pt x="116662" y="113423"/>
                  </a:lnTo>
                  <a:lnTo>
                    <a:pt x="113995" y="112204"/>
                  </a:lnTo>
                  <a:close/>
                </a:path>
                <a:path w="344805" h="321310">
                  <a:moveTo>
                    <a:pt x="201487" y="38658"/>
                  </a:moveTo>
                  <a:lnTo>
                    <a:pt x="130987" y="38658"/>
                  </a:lnTo>
                  <a:lnTo>
                    <a:pt x="138983" y="39518"/>
                  </a:lnTo>
                  <a:lnTo>
                    <a:pt x="146281" y="41694"/>
                  </a:lnTo>
                  <a:lnTo>
                    <a:pt x="170294" y="77342"/>
                  </a:lnTo>
                  <a:lnTo>
                    <a:pt x="169417" y="85210"/>
                  </a:lnTo>
                  <a:lnTo>
                    <a:pt x="138983" y="115160"/>
                  </a:lnTo>
                  <a:lnTo>
                    <a:pt x="130987" y="116027"/>
                  </a:lnTo>
                  <a:lnTo>
                    <a:pt x="200825" y="116027"/>
                  </a:lnTo>
                  <a:lnTo>
                    <a:pt x="209562" y="74117"/>
                  </a:lnTo>
                  <a:lnTo>
                    <a:pt x="208901" y="63401"/>
                  </a:lnTo>
                  <a:lnTo>
                    <a:pt x="207070" y="53373"/>
                  </a:lnTo>
                  <a:lnTo>
                    <a:pt x="204072" y="44033"/>
                  </a:lnTo>
                  <a:lnTo>
                    <a:pt x="201487" y="38658"/>
                  </a:lnTo>
                  <a:close/>
                </a:path>
                <a:path w="344805" h="321310">
                  <a:moveTo>
                    <a:pt x="93917" y="90246"/>
                  </a:moveTo>
                  <a:lnTo>
                    <a:pt x="81546" y="90246"/>
                  </a:lnTo>
                  <a:lnTo>
                    <a:pt x="84455" y="90576"/>
                  </a:lnTo>
                  <a:lnTo>
                    <a:pt x="90144" y="91897"/>
                  </a:lnTo>
                  <a:lnTo>
                    <a:pt x="92900" y="92849"/>
                  </a:lnTo>
                  <a:lnTo>
                    <a:pt x="95567" y="94056"/>
                  </a:lnTo>
                  <a:lnTo>
                    <a:pt x="94335" y="91439"/>
                  </a:lnTo>
                  <a:lnTo>
                    <a:pt x="93917" y="90246"/>
                  </a:lnTo>
                  <a:close/>
                </a:path>
              </a:pathLst>
            </a:custGeom>
            <a:solidFill>
              <a:srgbClr val="ECECEB"/>
            </a:solidFill>
          </p:spPr>
          <p:txBody>
            <a:bodyPr wrap="square" lIns="0" tIns="0" rIns="0" bIns="0" rtlCol="0"/>
            <a:lstStyle/>
            <a:p>
              <a:endParaRPr/>
            </a:p>
          </p:txBody>
        </p:sp>
      </p:grpSp>
      <p:grpSp>
        <p:nvGrpSpPr>
          <p:cNvPr id="20" name="Group 19"/>
          <p:cNvGrpSpPr/>
          <p:nvPr/>
        </p:nvGrpSpPr>
        <p:grpSpPr>
          <a:xfrm>
            <a:off x="317389" y="4307868"/>
            <a:ext cx="2790198" cy="576580"/>
            <a:chOff x="320507" y="4466059"/>
            <a:chExt cx="2687062" cy="576580"/>
          </a:xfrm>
        </p:grpSpPr>
        <p:sp>
          <p:nvSpPr>
            <p:cNvPr id="6" name="object 6"/>
            <p:cNvSpPr/>
            <p:nvPr/>
          </p:nvSpPr>
          <p:spPr>
            <a:xfrm>
              <a:off x="320507" y="4466059"/>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7" name="object 7"/>
            <p:cNvSpPr/>
            <p:nvPr/>
          </p:nvSpPr>
          <p:spPr>
            <a:xfrm>
              <a:off x="802849" y="4569473"/>
              <a:ext cx="2204720" cy="314325"/>
            </a:xfrm>
            <a:custGeom>
              <a:avLst/>
              <a:gdLst/>
              <a:ahLst/>
              <a:cxnLst/>
              <a:rect l="l" t="t" r="r" b="b"/>
              <a:pathLst>
                <a:path w="2204720" h="314325">
                  <a:moveTo>
                    <a:pt x="2204415" y="0"/>
                  </a:moveTo>
                  <a:lnTo>
                    <a:pt x="0" y="0"/>
                  </a:lnTo>
                  <a:lnTo>
                    <a:pt x="16595" y="18776"/>
                  </a:lnTo>
                  <a:lnTo>
                    <a:pt x="31395" y="39057"/>
                  </a:lnTo>
                  <a:lnTo>
                    <a:pt x="55105" y="83629"/>
                  </a:lnTo>
                  <a:lnTo>
                    <a:pt x="70078" y="132738"/>
                  </a:lnTo>
                  <a:lnTo>
                    <a:pt x="75298" y="185381"/>
                  </a:lnTo>
                  <a:lnTo>
                    <a:pt x="74735" y="202788"/>
                  </a:lnTo>
                  <a:lnTo>
                    <a:pt x="66573" y="253072"/>
                  </a:lnTo>
                  <a:lnTo>
                    <a:pt x="49474" y="299728"/>
                  </a:lnTo>
                  <a:lnTo>
                    <a:pt x="41960" y="314325"/>
                  </a:lnTo>
                  <a:lnTo>
                    <a:pt x="2204415" y="314325"/>
                  </a:lnTo>
                  <a:lnTo>
                    <a:pt x="2204415" y="0"/>
                  </a:lnTo>
                  <a:close/>
                </a:path>
              </a:pathLst>
            </a:custGeom>
            <a:solidFill>
              <a:srgbClr val="028CC6"/>
            </a:solidFill>
          </p:spPr>
          <p:txBody>
            <a:bodyPr wrap="square" lIns="0" tIns="0" rIns="0" bIns="0" rtlCol="0"/>
            <a:lstStyle/>
            <a:p>
              <a:endParaRPr/>
            </a:p>
          </p:txBody>
        </p:sp>
        <p:sp>
          <p:nvSpPr>
            <p:cNvPr id="8" name="object 8"/>
            <p:cNvSpPr/>
            <p:nvPr/>
          </p:nvSpPr>
          <p:spPr>
            <a:xfrm>
              <a:off x="349742" y="4497987"/>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9" name="object 9"/>
            <p:cNvSpPr/>
            <p:nvPr/>
          </p:nvSpPr>
          <p:spPr>
            <a:xfrm>
              <a:off x="409390" y="4562214"/>
              <a:ext cx="396875" cy="386080"/>
            </a:xfrm>
            <a:custGeom>
              <a:avLst/>
              <a:gdLst/>
              <a:ahLst/>
              <a:cxnLst/>
              <a:rect l="l" t="t" r="r" b="b"/>
              <a:pathLst>
                <a:path w="396875" h="386079">
                  <a:moveTo>
                    <a:pt x="207797" y="0"/>
                  </a:moveTo>
                  <a:lnTo>
                    <a:pt x="199542" y="0"/>
                  </a:lnTo>
                  <a:lnTo>
                    <a:pt x="197472" y="2006"/>
                  </a:lnTo>
                  <a:lnTo>
                    <a:pt x="197472" y="36169"/>
                  </a:lnTo>
                  <a:lnTo>
                    <a:pt x="166813" y="38784"/>
                  </a:lnTo>
                  <a:lnTo>
                    <a:pt x="112025" y="59695"/>
                  </a:lnTo>
                  <a:lnTo>
                    <a:pt x="67446" y="100098"/>
                  </a:lnTo>
                  <a:lnTo>
                    <a:pt x="42085" y="151519"/>
                  </a:lnTo>
                  <a:lnTo>
                    <a:pt x="37172" y="180835"/>
                  </a:lnTo>
                  <a:lnTo>
                    <a:pt x="2057" y="180835"/>
                  </a:lnTo>
                  <a:lnTo>
                    <a:pt x="0" y="182854"/>
                  </a:lnTo>
                  <a:lnTo>
                    <a:pt x="0" y="190881"/>
                  </a:lnTo>
                  <a:lnTo>
                    <a:pt x="2057" y="192900"/>
                  </a:lnTo>
                  <a:lnTo>
                    <a:pt x="36398" y="192900"/>
                  </a:lnTo>
                  <a:lnTo>
                    <a:pt x="39350" y="224118"/>
                  </a:lnTo>
                  <a:lnTo>
                    <a:pt x="62972" y="279496"/>
                  </a:lnTo>
                  <a:lnTo>
                    <a:pt x="108466" y="323761"/>
                  </a:lnTo>
                  <a:lnTo>
                    <a:pt x="165382" y="346744"/>
                  </a:lnTo>
                  <a:lnTo>
                    <a:pt x="197472" y="349618"/>
                  </a:lnTo>
                  <a:lnTo>
                    <a:pt x="197472" y="383781"/>
                  </a:lnTo>
                  <a:lnTo>
                    <a:pt x="199542" y="385787"/>
                  </a:lnTo>
                  <a:lnTo>
                    <a:pt x="207797" y="385787"/>
                  </a:lnTo>
                  <a:lnTo>
                    <a:pt x="209867" y="383781"/>
                  </a:lnTo>
                  <a:lnTo>
                    <a:pt x="209867" y="348869"/>
                  </a:lnTo>
                  <a:lnTo>
                    <a:pt x="239997" y="344090"/>
                  </a:lnTo>
                  <a:lnTo>
                    <a:pt x="258375" y="337566"/>
                  </a:lnTo>
                  <a:lnTo>
                    <a:pt x="197472" y="337566"/>
                  </a:lnTo>
                  <a:lnTo>
                    <a:pt x="167975" y="334905"/>
                  </a:lnTo>
                  <a:lnTo>
                    <a:pt x="115512" y="313621"/>
                  </a:lnTo>
                  <a:lnTo>
                    <a:pt x="73401" y="272647"/>
                  </a:lnTo>
                  <a:lnTo>
                    <a:pt x="51527" y="221598"/>
                  </a:lnTo>
                  <a:lnTo>
                    <a:pt x="48793" y="192900"/>
                  </a:lnTo>
                  <a:lnTo>
                    <a:pt x="51527" y="164194"/>
                  </a:lnTo>
                  <a:lnTo>
                    <a:pt x="73401" y="113145"/>
                  </a:lnTo>
                  <a:lnTo>
                    <a:pt x="115512" y="72176"/>
                  </a:lnTo>
                  <a:lnTo>
                    <a:pt x="167975" y="50883"/>
                  </a:lnTo>
                  <a:lnTo>
                    <a:pt x="197472" y="48221"/>
                  </a:lnTo>
                  <a:lnTo>
                    <a:pt x="257753" y="48221"/>
                  </a:lnTo>
                  <a:lnTo>
                    <a:pt x="238257" y="41467"/>
                  </a:lnTo>
                  <a:lnTo>
                    <a:pt x="209867" y="36918"/>
                  </a:lnTo>
                  <a:lnTo>
                    <a:pt x="209867" y="2006"/>
                  </a:lnTo>
                  <a:lnTo>
                    <a:pt x="207797" y="0"/>
                  </a:lnTo>
                  <a:close/>
                </a:path>
                <a:path w="396875" h="386079">
                  <a:moveTo>
                    <a:pt x="257753" y="48221"/>
                  </a:moveTo>
                  <a:lnTo>
                    <a:pt x="197472" y="48221"/>
                  </a:lnTo>
                  <a:lnTo>
                    <a:pt x="226976" y="50883"/>
                  </a:lnTo>
                  <a:lnTo>
                    <a:pt x="254300" y="58869"/>
                  </a:lnTo>
                  <a:lnTo>
                    <a:pt x="302412" y="90805"/>
                  </a:lnTo>
                  <a:lnTo>
                    <a:pt x="335227" y="137609"/>
                  </a:lnTo>
                  <a:lnTo>
                    <a:pt x="346163" y="192900"/>
                  </a:lnTo>
                  <a:lnTo>
                    <a:pt x="343430" y="221598"/>
                  </a:lnTo>
                  <a:lnTo>
                    <a:pt x="321555" y="272647"/>
                  </a:lnTo>
                  <a:lnTo>
                    <a:pt x="279445" y="313621"/>
                  </a:lnTo>
                  <a:lnTo>
                    <a:pt x="226976" y="334905"/>
                  </a:lnTo>
                  <a:lnTo>
                    <a:pt x="197472" y="337566"/>
                  </a:lnTo>
                  <a:lnTo>
                    <a:pt x="258375" y="337566"/>
                  </a:lnTo>
                  <a:lnTo>
                    <a:pt x="292852" y="319411"/>
                  </a:lnTo>
                  <a:lnTo>
                    <a:pt x="334384" y="276037"/>
                  </a:lnTo>
                  <a:lnTo>
                    <a:pt x="355873" y="222730"/>
                  </a:lnTo>
                  <a:lnTo>
                    <a:pt x="358559" y="192900"/>
                  </a:lnTo>
                  <a:lnTo>
                    <a:pt x="394436" y="192900"/>
                  </a:lnTo>
                  <a:lnTo>
                    <a:pt x="396506" y="190881"/>
                  </a:lnTo>
                  <a:lnTo>
                    <a:pt x="396506" y="182854"/>
                  </a:lnTo>
                  <a:lnTo>
                    <a:pt x="394436" y="180835"/>
                  </a:lnTo>
                  <a:lnTo>
                    <a:pt x="357784" y="180835"/>
                  </a:lnTo>
                  <a:lnTo>
                    <a:pt x="353112" y="153217"/>
                  </a:lnTo>
                  <a:lnTo>
                    <a:pt x="329686" y="104057"/>
                  </a:lnTo>
                  <a:lnTo>
                    <a:pt x="288788" y="64261"/>
                  </a:lnTo>
                  <a:lnTo>
                    <a:pt x="264563" y="50580"/>
                  </a:lnTo>
                  <a:lnTo>
                    <a:pt x="257753" y="48221"/>
                  </a:lnTo>
                  <a:close/>
                </a:path>
                <a:path w="396875" h="386079">
                  <a:moveTo>
                    <a:pt x="209867" y="192900"/>
                  </a:moveTo>
                  <a:lnTo>
                    <a:pt x="197472" y="192900"/>
                  </a:lnTo>
                  <a:lnTo>
                    <a:pt x="197472" y="311442"/>
                  </a:lnTo>
                  <a:lnTo>
                    <a:pt x="199542" y="313448"/>
                  </a:lnTo>
                  <a:lnTo>
                    <a:pt x="207797" y="313448"/>
                  </a:lnTo>
                  <a:lnTo>
                    <a:pt x="209867" y="311442"/>
                  </a:lnTo>
                  <a:lnTo>
                    <a:pt x="209867" y="192900"/>
                  </a:lnTo>
                  <a:close/>
                </a:path>
                <a:path w="396875" h="386079">
                  <a:moveTo>
                    <a:pt x="331711" y="180835"/>
                  </a:moveTo>
                  <a:lnTo>
                    <a:pt x="75628" y="180835"/>
                  </a:lnTo>
                  <a:lnTo>
                    <a:pt x="73571" y="182854"/>
                  </a:lnTo>
                  <a:lnTo>
                    <a:pt x="73571" y="190881"/>
                  </a:lnTo>
                  <a:lnTo>
                    <a:pt x="75628" y="192900"/>
                  </a:lnTo>
                  <a:lnTo>
                    <a:pt x="331711" y="192900"/>
                  </a:lnTo>
                  <a:lnTo>
                    <a:pt x="333781" y="190881"/>
                  </a:lnTo>
                  <a:lnTo>
                    <a:pt x="333781" y="182854"/>
                  </a:lnTo>
                  <a:lnTo>
                    <a:pt x="331711" y="180835"/>
                  </a:lnTo>
                  <a:close/>
                </a:path>
                <a:path w="396875" h="386079">
                  <a:moveTo>
                    <a:pt x="207797" y="72339"/>
                  </a:moveTo>
                  <a:lnTo>
                    <a:pt x="199542" y="72339"/>
                  </a:lnTo>
                  <a:lnTo>
                    <a:pt x="197472" y="74345"/>
                  </a:lnTo>
                  <a:lnTo>
                    <a:pt x="197472" y="180835"/>
                  </a:lnTo>
                  <a:lnTo>
                    <a:pt x="209867" y="180835"/>
                  </a:lnTo>
                  <a:lnTo>
                    <a:pt x="209867" y="74345"/>
                  </a:lnTo>
                  <a:lnTo>
                    <a:pt x="207797" y="72339"/>
                  </a:lnTo>
                  <a:close/>
                </a:path>
              </a:pathLst>
            </a:custGeom>
            <a:solidFill>
              <a:srgbClr val="FFFFFF"/>
            </a:solidFill>
          </p:spPr>
          <p:txBody>
            <a:bodyPr wrap="square" lIns="0" tIns="0" rIns="0" bIns="0" rtlCol="0"/>
            <a:lstStyle/>
            <a:p>
              <a:endParaRPr/>
            </a:p>
          </p:txBody>
        </p:sp>
      </p:grpSp>
      <p:sp>
        <p:nvSpPr>
          <p:cNvPr id="30" name="object 30"/>
          <p:cNvSpPr txBox="1"/>
          <p:nvPr/>
        </p:nvSpPr>
        <p:spPr>
          <a:xfrm>
            <a:off x="176775" y="4444455"/>
            <a:ext cx="7202949" cy="2852063"/>
          </a:xfrm>
          <a:prstGeom prst="rect">
            <a:avLst/>
          </a:prstGeom>
        </p:spPr>
        <p:txBody>
          <a:bodyPr vert="horz" wrap="square" lIns="0" tIns="12700" rIns="0" bIns="0" rtlCol="0">
            <a:spAutoFit/>
          </a:bodyPr>
          <a:lstStyle/>
          <a:p>
            <a:pPr marL="151130">
              <a:lnSpc>
                <a:spcPct val="100000"/>
              </a:lnSpc>
              <a:spcBef>
                <a:spcPts val="100"/>
              </a:spcBef>
            </a:pPr>
            <a:endParaRPr sz="1300" b="1" dirty="0">
              <a:latin typeface="Arial Regular"/>
              <a:cs typeface="Open Sans"/>
            </a:endParaRPr>
          </a:p>
          <a:p>
            <a:pPr>
              <a:lnSpc>
                <a:spcPct val="100000"/>
              </a:lnSpc>
              <a:spcBef>
                <a:spcPts val="10"/>
              </a:spcBef>
            </a:pPr>
            <a:endParaRPr sz="1550" dirty="0">
              <a:latin typeface="Times New Roman"/>
              <a:cs typeface="Times New Roman"/>
            </a:endParaRPr>
          </a:p>
          <a:p>
            <a:pPr marL="12700" marR="5080" algn="just">
              <a:lnSpc>
                <a:spcPct val="100000"/>
              </a:lnSpc>
            </a:pPr>
            <a:r>
              <a:rPr lang="en-GB" sz="1200" spc="-5" dirty="0">
                <a:solidFill>
                  <a:srgbClr val="231F20"/>
                </a:solidFill>
                <a:latin typeface="Arial Regular"/>
                <a:cs typeface="Open Sans"/>
              </a:rPr>
              <a:t>Major advances in cancer treatment have been made over recent years. Vascular endothelial growth factor inhibitor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anti-cancer drugs represent one of the new classes of cancer therapy. These drugs improve cancer outcomes but many patients develop high blood pressure (BP) and there is an increased risk of of heart attacks and strokes caused by blood clots. The causes may include changes in blood vessel function by altering levels of the blood vessel constricting hormone, endothelin-1 (ET-1), and the blood clot dissolving factor, tissue plasminogen activator (</a:t>
            </a:r>
            <a:r>
              <a:rPr lang="en-GB" sz="1200" spc="-5" dirty="0" err="1">
                <a:solidFill>
                  <a:srgbClr val="231F20"/>
                </a:solidFill>
                <a:latin typeface="Arial Regular"/>
                <a:cs typeface="Open Sans"/>
              </a:rPr>
              <a:t>tPA</a:t>
            </a:r>
            <a:r>
              <a:rPr lang="en-GB" sz="1200" spc="-5" dirty="0">
                <a:solidFill>
                  <a:srgbClr val="231F20"/>
                </a:solidFill>
                <a:latin typeface="Arial Regular"/>
                <a:cs typeface="Open Sans"/>
              </a:rPr>
              <a:t>). We assessed the immediate effects of bevacizumab (a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drug) upon blood vessels (arteries) in healthy participants. We gave the drug directly into the artery of the forearm so that we could assess the effects in that region only without giving doses that would be big enough to cause any effect in the rest of the body.  We assessed the immediate effects of bevacizumab on resting blood flow, stimulated blood flow responses to bradykinin (a drug that increases blood flow and allows sensitive measurement of blood vessel function), ET-1 levels and tPA levels.  The studies were performed in the presence and absence of the ET-1 blocker drug, BQ-123. We are interested in whether these drugs may prevent </a:t>
            </a:r>
            <a:r>
              <a:rPr lang="en-GB" sz="1200" spc="-5" dirty="0" err="1">
                <a:solidFill>
                  <a:srgbClr val="231F20"/>
                </a:solidFill>
                <a:latin typeface="Arial Regular"/>
                <a:cs typeface="Open Sans"/>
              </a:rPr>
              <a:t>VEGFi’s</a:t>
            </a:r>
            <a:r>
              <a:rPr lang="en-GB" sz="1200" spc="-5" dirty="0">
                <a:solidFill>
                  <a:srgbClr val="231F20"/>
                </a:solidFill>
                <a:latin typeface="Arial Regular"/>
                <a:cs typeface="Open Sans"/>
              </a:rPr>
              <a:t> potentially harmful blood vessel effects in patients with cancer.</a:t>
            </a:r>
            <a:endParaRPr sz="1200" dirty="0">
              <a:latin typeface="Arial Regular"/>
              <a:cs typeface="Open Sans"/>
            </a:endParaRPr>
          </a:p>
        </p:txBody>
      </p:sp>
      <p:sp>
        <p:nvSpPr>
          <p:cNvPr id="32" name="object 32"/>
          <p:cNvSpPr txBox="1"/>
          <p:nvPr/>
        </p:nvSpPr>
        <p:spPr>
          <a:xfrm>
            <a:off x="309114" y="3773244"/>
            <a:ext cx="4916936" cy="289823"/>
          </a:xfrm>
          <a:prstGeom prst="rect">
            <a:avLst/>
          </a:prstGeom>
        </p:spPr>
        <p:txBody>
          <a:bodyPr vert="horz" wrap="square" lIns="0" tIns="12700" rIns="0" bIns="0" rtlCol="0">
            <a:spAutoFit/>
          </a:bodyPr>
          <a:lstStyle/>
          <a:p>
            <a:pPr marL="12700">
              <a:lnSpc>
                <a:spcPct val="100000"/>
              </a:lnSpc>
              <a:spcBef>
                <a:spcPts val="100"/>
              </a:spcBef>
            </a:pPr>
            <a:r>
              <a:rPr lang="en-GB" sz="1800" b="1" spc="-5" dirty="0">
                <a:solidFill>
                  <a:srgbClr val="FFFFFF"/>
                </a:solidFill>
                <a:latin typeface="Arial Regular"/>
                <a:cs typeface="Open Sans"/>
              </a:rPr>
              <a:t>Vascular Effects of </a:t>
            </a:r>
            <a:r>
              <a:rPr lang="en-GB" sz="1800" b="1" spc="-5" dirty="0" err="1">
                <a:solidFill>
                  <a:srgbClr val="FFFFFF"/>
                </a:solidFill>
                <a:latin typeface="Arial Regular"/>
                <a:cs typeface="Open Sans"/>
              </a:rPr>
              <a:t>VEGFi</a:t>
            </a:r>
            <a:r>
              <a:rPr lang="en-GB" sz="1800" b="1" spc="-5" dirty="0">
                <a:solidFill>
                  <a:srgbClr val="FFFFFF"/>
                </a:solidFill>
                <a:latin typeface="Arial Regular"/>
                <a:cs typeface="Open Sans"/>
              </a:rPr>
              <a:t> Anti-Cancer Drugs</a:t>
            </a:r>
            <a:endParaRPr sz="1200" b="1" dirty="0">
              <a:latin typeface="Arial Regular"/>
              <a:cs typeface="Open Sans"/>
            </a:endParaRPr>
          </a:p>
        </p:txBody>
      </p:sp>
      <p:sp>
        <p:nvSpPr>
          <p:cNvPr id="28" name="object 29">
            <a:extLst>
              <a:ext uri="{FF2B5EF4-FFF2-40B4-BE49-F238E27FC236}">
                <a16:creationId xmlns:a16="http://schemas.microsoft.com/office/drawing/2014/main" id="{9A9D8785-5DC9-A547-A2C1-C6E87AC4AC85}"/>
              </a:ext>
            </a:extLst>
          </p:cNvPr>
          <p:cNvSpPr txBox="1"/>
          <p:nvPr/>
        </p:nvSpPr>
        <p:spPr>
          <a:xfrm>
            <a:off x="1018716" y="4454323"/>
            <a:ext cx="1263650" cy="212879"/>
          </a:xfrm>
          <a:prstGeom prst="rect">
            <a:avLst/>
          </a:prstGeom>
        </p:spPr>
        <p:txBody>
          <a:bodyPr vert="horz" wrap="square" lIns="0" tIns="12700" rIns="0" bIns="0" rtlCol="0">
            <a:spAutoFit/>
          </a:bodyPr>
          <a:lstStyle/>
          <a:p>
            <a:pPr marL="12700">
              <a:lnSpc>
                <a:spcPct val="100000"/>
              </a:lnSpc>
              <a:spcBef>
                <a:spcPts val="100"/>
              </a:spcBef>
            </a:pPr>
            <a:r>
              <a:rPr lang="en-GB" sz="1300" b="1" spc="-5" dirty="0">
                <a:solidFill>
                  <a:srgbClr val="FFFFFF"/>
                </a:solidFill>
                <a:latin typeface="Arial Regular"/>
                <a:cs typeface="Open Sans"/>
              </a:rPr>
              <a:t>AIMS</a:t>
            </a:r>
            <a:endParaRPr sz="1300" b="1" dirty="0">
              <a:latin typeface="Arial Regular"/>
              <a:cs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7193" y="1267203"/>
            <a:ext cx="3576048" cy="576580"/>
            <a:chOff x="332060" y="1350459"/>
            <a:chExt cx="3576048" cy="576580"/>
          </a:xfrm>
        </p:grpSpPr>
        <p:sp>
          <p:nvSpPr>
            <p:cNvPr id="13" name="object 13"/>
            <p:cNvSpPr/>
            <p:nvPr/>
          </p:nvSpPr>
          <p:spPr>
            <a:xfrm>
              <a:off x="332060" y="1350459"/>
              <a:ext cx="576580" cy="576580"/>
            </a:xfrm>
            <a:custGeom>
              <a:avLst/>
              <a:gdLst/>
              <a:ahLst/>
              <a:cxnLst/>
              <a:rect l="l" t="t" r="r" b="b"/>
              <a:pathLst>
                <a:path w="576580" h="576580">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14" name="object 14"/>
            <p:cNvSpPr/>
            <p:nvPr/>
          </p:nvSpPr>
          <p:spPr>
            <a:xfrm>
              <a:off x="814388" y="1453868"/>
              <a:ext cx="3093720" cy="314325"/>
            </a:xfrm>
            <a:custGeom>
              <a:avLst/>
              <a:gdLst/>
              <a:ahLst/>
              <a:cxnLst/>
              <a:rect l="l" t="t" r="r" b="b"/>
              <a:pathLst>
                <a:path w="3093720" h="314325">
                  <a:moveTo>
                    <a:pt x="3093427" y="0"/>
                  </a:moveTo>
                  <a:lnTo>
                    <a:pt x="0" y="0"/>
                  </a:lnTo>
                  <a:lnTo>
                    <a:pt x="16596" y="18782"/>
                  </a:lnTo>
                  <a:lnTo>
                    <a:pt x="31400" y="39062"/>
                  </a:lnTo>
                  <a:lnTo>
                    <a:pt x="55105" y="83629"/>
                  </a:lnTo>
                  <a:lnTo>
                    <a:pt x="70089" y="132738"/>
                  </a:lnTo>
                  <a:lnTo>
                    <a:pt x="75311" y="185381"/>
                  </a:lnTo>
                  <a:lnTo>
                    <a:pt x="74747" y="202789"/>
                  </a:lnTo>
                  <a:lnTo>
                    <a:pt x="66586" y="253072"/>
                  </a:lnTo>
                  <a:lnTo>
                    <a:pt x="49487" y="299728"/>
                  </a:lnTo>
                  <a:lnTo>
                    <a:pt x="41973" y="314325"/>
                  </a:lnTo>
                  <a:lnTo>
                    <a:pt x="3093427" y="314325"/>
                  </a:lnTo>
                  <a:lnTo>
                    <a:pt x="3093427" y="0"/>
                  </a:lnTo>
                  <a:close/>
                </a:path>
              </a:pathLst>
            </a:custGeom>
            <a:solidFill>
              <a:srgbClr val="028CC6"/>
            </a:solidFill>
          </p:spPr>
          <p:txBody>
            <a:bodyPr wrap="square" lIns="0" tIns="0" rIns="0" bIns="0" rtlCol="0"/>
            <a:lstStyle/>
            <a:p>
              <a:endParaRPr/>
            </a:p>
          </p:txBody>
        </p:sp>
        <p:sp>
          <p:nvSpPr>
            <p:cNvPr id="15" name="object 15"/>
            <p:cNvSpPr/>
            <p:nvPr/>
          </p:nvSpPr>
          <p:spPr>
            <a:xfrm>
              <a:off x="361294" y="1382382"/>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6" name="object 16"/>
            <p:cNvSpPr/>
            <p:nvPr/>
          </p:nvSpPr>
          <p:spPr>
            <a:xfrm>
              <a:off x="437818" y="1451507"/>
              <a:ext cx="344170" cy="344170"/>
            </a:xfrm>
            <a:custGeom>
              <a:avLst/>
              <a:gdLst/>
              <a:ahLst/>
              <a:cxnLst/>
              <a:rect l="l" t="t" r="r" b="b"/>
              <a:pathLst>
                <a:path w="344170" h="344169">
                  <a:moveTo>
                    <a:pt x="203963" y="196100"/>
                  </a:moveTo>
                  <a:lnTo>
                    <a:pt x="188709" y="196100"/>
                  </a:lnTo>
                  <a:lnTo>
                    <a:pt x="189153" y="196545"/>
                  </a:lnTo>
                  <a:lnTo>
                    <a:pt x="189382" y="197002"/>
                  </a:lnTo>
                  <a:lnTo>
                    <a:pt x="189382" y="197446"/>
                  </a:lnTo>
                  <a:lnTo>
                    <a:pt x="212877" y="220281"/>
                  </a:lnTo>
                  <a:lnTo>
                    <a:pt x="210642" y="223862"/>
                  </a:lnTo>
                  <a:lnTo>
                    <a:pt x="209524" y="227444"/>
                  </a:lnTo>
                  <a:lnTo>
                    <a:pt x="209524" y="237299"/>
                  </a:lnTo>
                  <a:lnTo>
                    <a:pt x="211772" y="242443"/>
                  </a:lnTo>
                  <a:lnTo>
                    <a:pt x="216242" y="246468"/>
                  </a:lnTo>
                  <a:lnTo>
                    <a:pt x="306895" y="337794"/>
                  </a:lnTo>
                  <a:lnTo>
                    <a:pt x="311378" y="341833"/>
                  </a:lnTo>
                  <a:lnTo>
                    <a:pt x="316534" y="343852"/>
                  </a:lnTo>
                  <a:lnTo>
                    <a:pt x="328168" y="343852"/>
                  </a:lnTo>
                  <a:lnTo>
                    <a:pt x="333209" y="341718"/>
                  </a:lnTo>
                  <a:lnTo>
                    <a:pt x="341706" y="333209"/>
                  </a:lnTo>
                  <a:lnTo>
                    <a:pt x="319214" y="333108"/>
                  </a:lnTo>
                  <a:lnTo>
                    <a:pt x="316750" y="331978"/>
                  </a:lnTo>
                  <a:lnTo>
                    <a:pt x="314959" y="329742"/>
                  </a:lnTo>
                  <a:lnTo>
                    <a:pt x="221386" y="236855"/>
                  </a:lnTo>
                  <a:lnTo>
                    <a:pt x="220281" y="234264"/>
                  </a:lnTo>
                  <a:lnTo>
                    <a:pt x="220281" y="228447"/>
                  </a:lnTo>
                  <a:lnTo>
                    <a:pt x="221386" y="225869"/>
                  </a:lnTo>
                  <a:lnTo>
                    <a:pt x="225869" y="221399"/>
                  </a:lnTo>
                  <a:lnTo>
                    <a:pt x="228447" y="220281"/>
                  </a:lnTo>
                  <a:lnTo>
                    <a:pt x="250536" y="220281"/>
                  </a:lnTo>
                  <a:lnTo>
                    <a:pt x="246468" y="216242"/>
                  </a:lnTo>
                  <a:lnTo>
                    <a:pt x="242045" y="212890"/>
                  </a:lnTo>
                  <a:lnTo>
                    <a:pt x="220281" y="212890"/>
                  </a:lnTo>
                  <a:lnTo>
                    <a:pt x="203963" y="196100"/>
                  </a:lnTo>
                  <a:close/>
                </a:path>
                <a:path w="344170" h="344169">
                  <a:moveTo>
                    <a:pt x="250536" y="220281"/>
                  </a:moveTo>
                  <a:lnTo>
                    <a:pt x="234264" y="220281"/>
                  </a:lnTo>
                  <a:lnTo>
                    <a:pt x="236842" y="221399"/>
                  </a:lnTo>
                  <a:lnTo>
                    <a:pt x="329742" y="314972"/>
                  </a:lnTo>
                  <a:lnTo>
                    <a:pt x="331978" y="316763"/>
                  </a:lnTo>
                  <a:lnTo>
                    <a:pt x="333095" y="319227"/>
                  </a:lnTo>
                  <a:lnTo>
                    <a:pt x="333095" y="325488"/>
                  </a:lnTo>
                  <a:lnTo>
                    <a:pt x="332079" y="328066"/>
                  </a:lnTo>
                  <a:lnTo>
                    <a:pt x="328053" y="332092"/>
                  </a:lnTo>
                  <a:lnTo>
                    <a:pt x="325488" y="333108"/>
                  </a:lnTo>
                  <a:lnTo>
                    <a:pt x="341749" y="333108"/>
                  </a:lnTo>
                  <a:lnTo>
                    <a:pt x="343839" y="328168"/>
                  </a:lnTo>
                  <a:lnTo>
                    <a:pt x="343839" y="316534"/>
                  </a:lnTo>
                  <a:lnTo>
                    <a:pt x="341820" y="311391"/>
                  </a:lnTo>
                  <a:lnTo>
                    <a:pt x="337794" y="306908"/>
                  </a:lnTo>
                  <a:lnTo>
                    <a:pt x="250536" y="220281"/>
                  </a:lnTo>
                  <a:close/>
                </a:path>
                <a:path w="344170" h="344169">
                  <a:moveTo>
                    <a:pt x="112826" y="0"/>
                  </a:moveTo>
                  <a:lnTo>
                    <a:pt x="69756" y="8313"/>
                  </a:lnTo>
                  <a:lnTo>
                    <a:pt x="33248" y="33248"/>
                  </a:lnTo>
                  <a:lnTo>
                    <a:pt x="8313" y="69761"/>
                  </a:lnTo>
                  <a:lnTo>
                    <a:pt x="0" y="112826"/>
                  </a:lnTo>
                  <a:lnTo>
                    <a:pt x="2078" y="135179"/>
                  </a:lnTo>
                  <a:lnTo>
                    <a:pt x="18704" y="174966"/>
                  </a:lnTo>
                  <a:lnTo>
                    <a:pt x="50681" y="206954"/>
                  </a:lnTo>
                  <a:lnTo>
                    <a:pt x="90471" y="223576"/>
                  </a:lnTo>
                  <a:lnTo>
                    <a:pt x="112826" y="225653"/>
                  </a:lnTo>
                  <a:lnTo>
                    <a:pt x="133936" y="223805"/>
                  </a:lnTo>
                  <a:lnTo>
                    <a:pt x="153620" y="218263"/>
                  </a:lnTo>
                  <a:lnTo>
                    <a:pt x="160252" y="214909"/>
                  </a:lnTo>
                  <a:lnTo>
                    <a:pt x="112826" y="214909"/>
                  </a:lnTo>
                  <a:lnTo>
                    <a:pt x="92448" y="213040"/>
                  </a:lnTo>
                  <a:lnTo>
                    <a:pt x="56348" y="198096"/>
                  </a:lnTo>
                  <a:lnTo>
                    <a:pt x="27557" y="169305"/>
                  </a:lnTo>
                  <a:lnTo>
                    <a:pt x="12613" y="133205"/>
                  </a:lnTo>
                  <a:lnTo>
                    <a:pt x="10744" y="112826"/>
                  </a:lnTo>
                  <a:lnTo>
                    <a:pt x="12613" y="92448"/>
                  </a:lnTo>
                  <a:lnTo>
                    <a:pt x="27557" y="56348"/>
                  </a:lnTo>
                  <a:lnTo>
                    <a:pt x="56348" y="27557"/>
                  </a:lnTo>
                  <a:lnTo>
                    <a:pt x="92448" y="12613"/>
                  </a:lnTo>
                  <a:lnTo>
                    <a:pt x="112826" y="10744"/>
                  </a:lnTo>
                  <a:lnTo>
                    <a:pt x="160350" y="10744"/>
                  </a:lnTo>
                  <a:lnTo>
                    <a:pt x="155887" y="8313"/>
                  </a:lnTo>
                  <a:lnTo>
                    <a:pt x="135174" y="2078"/>
                  </a:lnTo>
                  <a:lnTo>
                    <a:pt x="112826" y="0"/>
                  </a:lnTo>
                  <a:close/>
                </a:path>
                <a:path w="344170" h="344169">
                  <a:moveTo>
                    <a:pt x="160350" y="10744"/>
                  </a:moveTo>
                  <a:lnTo>
                    <a:pt x="112826" y="10744"/>
                  </a:lnTo>
                  <a:lnTo>
                    <a:pt x="133205" y="12613"/>
                  </a:lnTo>
                  <a:lnTo>
                    <a:pt x="152030" y="18218"/>
                  </a:lnTo>
                  <a:lnTo>
                    <a:pt x="185013" y="40627"/>
                  </a:lnTo>
                  <a:lnTo>
                    <a:pt x="207422" y="73621"/>
                  </a:lnTo>
                  <a:lnTo>
                    <a:pt x="214896" y="112826"/>
                  </a:lnTo>
                  <a:lnTo>
                    <a:pt x="213027" y="133205"/>
                  </a:lnTo>
                  <a:lnTo>
                    <a:pt x="198083" y="169305"/>
                  </a:lnTo>
                  <a:lnTo>
                    <a:pt x="169299" y="198096"/>
                  </a:lnTo>
                  <a:lnTo>
                    <a:pt x="133205" y="213040"/>
                  </a:lnTo>
                  <a:lnTo>
                    <a:pt x="112826" y="214909"/>
                  </a:lnTo>
                  <a:lnTo>
                    <a:pt x="160252" y="214909"/>
                  </a:lnTo>
                  <a:lnTo>
                    <a:pt x="171878" y="209028"/>
                  </a:lnTo>
                  <a:lnTo>
                    <a:pt x="188709" y="196100"/>
                  </a:lnTo>
                  <a:lnTo>
                    <a:pt x="203963" y="196100"/>
                  </a:lnTo>
                  <a:lnTo>
                    <a:pt x="197434" y="189382"/>
                  </a:lnTo>
                  <a:lnTo>
                    <a:pt x="196989" y="189382"/>
                  </a:lnTo>
                  <a:lnTo>
                    <a:pt x="196545" y="189153"/>
                  </a:lnTo>
                  <a:lnTo>
                    <a:pt x="196100" y="188722"/>
                  </a:lnTo>
                  <a:lnTo>
                    <a:pt x="209028" y="171885"/>
                  </a:lnTo>
                  <a:lnTo>
                    <a:pt x="218263" y="153627"/>
                  </a:lnTo>
                  <a:lnTo>
                    <a:pt x="223805" y="133941"/>
                  </a:lnTo>
                  <a:lnTo>
                    <a:pt x="225653" y="112826"/>
                  </a:lnTo>
                  <a:lnTo>
                    <a:pt x="223574" y="90473"/>
                  </a:lnTo>
                  <a:lnTo>
                    <a:pt x="217339" y="69761"/>
                  </a:lnTo>
                  <a:lnTo>
                    <a:pt x="206949" y="50686"/>
                  </a:lnTo>
                  <a:lnTo>
                    <a:pt x="192404" y="33248"/>
                  </a:lnTo>
                  <a:lnTo>
                    <a:pt x="174964" y="18704"/>
                  </a:lnTo>
                  <a:lnTo>
                    <a:pt x="160350" y="10744"/>
                  </a:lnTo>
                  <a:close/>
                </a:path>
                <a:path w="344170" h="344169">
                  <a:moveTo>
                    <a:pt x="234208" y="209699"/>
                  </a:moveTo>
                  <a:lnTo>
                    <a:pt x="227454" y="210077"/>
                  </a:lnTo>
                  <a:lnTo>
                    <a:pt x="220281" y="212890"/>
                  </a:lnTo>
                  <a:lnTo>
                    <a:pt x="242045" y="212890"/>
                  </a:lnTo>
                  <a:lnTo>
                    <a:pt x="240546" y="211754"/>
                  </a:lnTo>
                  <a:lnTo>
                    <a:pt x="234208" y="209699"/>
                  </a:lnTo>
                  <a:close/>
                </a:path>
                <a:path w="344170" h="344169">
                  <a:moveTo>
                    <a:pt x="112826" y="32245"/>
                  </a:moveTo>
                  <a:lnTo>
                    <a:pt x="68117" y="45463"/>
                  </a:lnTo>
                  <a:lnTo>
                    <a:pt x="38107" y="81764"/>
                  </a:lnTo>
                  <a:lnTo>
                    <a:pt x="32232" y="112826"/>
                  </a:lnTo>
                  <a:lnTo>
                    <a:pt x="33701" y="128983"/>
                  </a:lnTo>
                  <a:lnTo>
                    <a:pt x="55727" y="169913"/>
                  </a:lnTo>
                  <a:lnTo>
                    <a:pt x="96664" y="191941"/>
                  </a:lnTo>
                  <a:lnTo>
                    <a:pt x="112826" y="193408"/>
                  </a:lnTo>
                  <a:lnTo>
                    <a:pt x="128981" y="191941"/>
                  </a:lnTo>
                  <a:lnTo>
                    <a:pt x="143878" y="187537"/>
                  </a:lnTo>
                  <a:lnTo>
                    <a:pt x="152909" y="182676"/>
                  </a:lnTo>
                  <a:lnTo>
                    <a:pt x="112826" y="182676"/>
                  </a:lnTo>
                  <a:lnTo>
                    <a:pt x="98905" y="181394"/>
                  </a:lnTo>
                  <a:lnTo>
                    <a:pt x="63461" y="162191"/>
                  </a:lnTo>
                  <a:lnTo>
                    <a:pt x="44257" y="126740"/>
                  </a:lnTo>
                  <a:lnTo>
                    <a:pt x="42976" y="112826"/>
                  </a:lnTo>
                  <a:lnTo>
                    <a:pt x="44257" y="98912"/>
                  </a:lnTo>
                  <a:lnTo>
                    <a:pt x="63461" y="63461"/>
                  </a:lnTo>
                  <a:lnTo>
                    <a:pt x="98905" y="44270"/>
                  </a:lnTo>
                  <a:lnTo>
                    <a:pt x="112826" y="42989"/>
                  </a:lnTo>
                  <a:lnTo>
                    <a:pt x="152923" y="42989"/>
                  </a:lnTo>
                  <a:lnTo>
                    <a:pt x="143878" y="38120"/>
                  </a:lnTo>
                  <a:lnTo>
                    <a:pt x="128981" y="33714"/>
                  </a:lnTo>
                  <a:lnTo>
                    <a:pt x="112826" y="32245"/>
                  </a:lnTo>
                  <a:close/>
                </a:path>
                <a:path w="344170" h="344169">
                  <a:moveTo>
                    <a:pt x="152923" y="42989"/>
                  </a:moveTo>
                  <a:lnTo>
                    <a:pt x="112826" y="42989"/>
                  </a:lnTo>
                  <a:lnTo>
                    <a:pt x="126735" y="44270"/>
                  </a:lnTo>
                  <a:lnTo>
                    <a:pt x="139599" y="48110"/>
                  </a:lnTo>
                  <a:lnTo>
                    <a:pt x="171146" y="74232"/>
                  </a:lnTo>
                  <a:lnTo>
                    <a:pt x="182676" y="112826"/>
                  </a:lnTo>
                  <a:lnTo>
                    <a:pt x="181394" y="126740"/>
                  </a:lnTo>
                  <a:lnTo>
                    <a:pt x="162191" y="162191"/>
                  </a:lnTo>
                  <a:lnTo>
                    <a:pt x="126735" y="181394"/>
                  </a:lnTo>
                  <a:lnTo>
                    <a:pt x="112826" y="182676"/>
                  </a:lnTo>
                  <a:lnTo>
                    <a:pt x="152909" y="182676"/>
                  </a:lnTo>
                  <a:lnTo>
                    <a:pt x="187536" y="143884"/>
                  </a:lnTo>
                  <a:lnTo>
                    <a:pt x="193408" y="112826"/>
                  </a:lnTo>
                  <a:lnTo>
                    <a:pt x="191940" y="96665"/>
                  </a:lnTo>
                  <a:lnTo>
                    <a:pt x="187536" y="81764"/>
                  </a:lnTo>
                  <a:lnTo>
                    <a:pt x="180190" y="68122"/>
                  </a:lnTo>
                  <a:lnTo>
                    <a:pt x="169900" y="55740"/>
                  </a:lnTo>
                  <a:lnTo>
                    <a:pt x="157518" y="45463"/>
                  </a:lnTo>
                  <a:lnTo>
                    <a:pt x="152923" y="42989"/>
                  </a:lnTo>
                  <a:close/>
                </a:path>
              </a:pathLst>
            </a:custGeom>
            <a:solidFill>
              <a:srgbClr val="FFFFFF"/>
            </a:solidFill>
          </p:spPr>
          <p:txBody>
            <a:bodyPr wrap="square" lIns="0" tIns="0" rIns="0" bIns="0" rtlCol="0"/>
            <a:lstStyle/>
            <a:p>
              <a:endParaRPr/>
            </a:p>
          </p:txBody>
        </p:sp>
        <p:sp>
          <p:nvSpPr>
            <p:cNvPr id="17" name="object 17"/>
            <p:cNvSpPr txBox="1"/>
            <p:nvPr/>
          </p:nvSpPr>
          <p:spPr>
            <a:xfrm>
              <a:off x="958260" y="1481290"/>
              <a:ext cx="284353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Regular"/>
                  <a:cs typeface="Open Sans"/>
                </a:rPr>
                <a:t>WHAT </a:t>
              </a:r>
              <a:r>
                <a:rPr sz="1300" b="1" spc="-5" dirty="0">
                  <a:solidFill>
                    <a:srgbClr val="FFFFFF"/>
                  </a:solidFill>
                  <a:latin typeface="Arial Regular"/>
                  <a:cs typeface="Open Sans"/>
                </a:rPr>
                <a:t>DID THE </a:t>
              </a:r>
              <a:r>
                <a:rPr sz="1300" b="1" dirty="0">
                  <a:solidFill>
                    <a:srgbClr val="FFFFFF"/>
                  </a:solidFill>
                  <a:latin typeface="Arial Regular"/>
                  <a:cs typeface="Open Sans"/>
                </a:rPr>
                <a:t>STUDY</a:t>
              </a:r>
              <a:r>
                <a:rPr sz="1300" b="1" spc="-80" dirty="0">
                  <a:solidFill>
                    <a:srgbClr val="FFFFFF"/>
                  </a:solidFill>
                  <a:latin typeface="Arial Regular"/>
                  <a:cs typeface="Open Sans"/>
                </a:rPr>
                <a:t> </a:t>
              </a:r>
              <a:r>
                <a:rPr sz="1300" b="1" spc="-5" dirty="0">
                  <a:solidFill>
                    <a:srgbClr val="FFFFFF"/>
                  </a:solidFill>
                  <a:latin typeface="Arial Regular"/>
                  <a:cs typeface="Open Sans"/>
                </a:rPr>
                <a:t>INVOLVE?</a:t>
              </a:r>
              <a:endParaRPr sz="1300" b="1" dirty="0">
                <a:latin typeface="Arial Regular"/>
                <a:cs typeface="Open Sans"/>
              </a:endParaRPr>
            </a:p>
          </p:txBody>
        </p:sp>
      </p:grpSp>
      <p:sp>
        <p:nvSpPr>
          <p:cNvPr id="18" name="object 18"/>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9" name="object 19"/>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20" name="object 20"/>
          <p:cNvSpPr/>
          <p:nvPr/>
        </p:nvSpPr>
        <p:spPr>
          <a:xfrm>
            <a:off x="3042869" y="0"/>
            <a:ext cx="4517390" cy="1217930"/>
          </a:xfrm>
          <a:custGeom>
            <a:avLst/>
            <a:gdLst/>
            <a:ahLst/>
            <a:cxnLst/>
            <a:rect l="l" t="t" r="r" b="b"/>
            <a:pathLst>
              <a:path w="4517390" h="1217930">
                <a:moveTo>
                  <a:pt x="4517136" y="0"/>
                </a:moveTo>
                <a:lnTo>
                  <a:pt x="0" y="0"/>
                </a:lnTo>
                <a:lnTo>
                  <a:pt x="714548" y="1217320"/>
                </a:lnTo>
                <a:lnTo>
                  <a:pt x="4517136" y="1217170"/>
                </a:lnTo>
                <a:lnTo>
                  <a:pt x="4517136" y="0"/>
                </a:lnTo>
                <a:close/>
              </a:path>
            </a:pathLst>
          </a:custGeom>
          <a:solidFill>
            <a:srgbClr val="028CC6">
              <a:alpha val="43998"/>
            </a:srgbClr>
          </a:solidFill>
        </p:spPr>
        <p:txBody>
          <a:bodyPr wrap="square" lIns="0" tIns="0" rIns="0" bIns="0" rtlCol="0"/>
          <a:lstStyle/>
          <a:p>
            <a:endParaRPr/>
          </a:p>
        </p:txBody>
      </p:sp>
      <p:sp>
        <p:nvSpPr>
          <p:cNvPr id="21" name="object 21"/>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txBox="1"/>
          <p:nvPr/>
        </p:nvSpPr>
        <p:spPr>
          <a:xfrm>
            <a:off x="4437533" y="203255"/>
            <a:ext cx="2959100" cy="579646"/>
          </a:xfrm>
          <a:prstGeom prst="rect">
            <a:avLst/>
          </a:prstGeom>
        </p:spPr>
        <p:txBody>
          <a:bodyPr vert="horz" wrap="square" lIns="0" tIns="12700" rIns="0" bIns="0" rtlCol="0">
            <a:spAutoFit/>
          </a:bodyPr>
          <a:lstStyle/>
          <a:p>
            <a:pPr marL="457834">
              <a:lnSpc>
                <a:spcPct val="100000"/>
              </a:lnSpc>
              <a:spcBef>
                <a:spcPts val="100"/>
              </a:spcBef>
            </a:pPr>
            <a:r>
              <a:rPr lang="en-GB" sz="1200" b="1" dirty="0">
                <a:solidFill>
                  <a:srgbClr val="FFFFFF"/>
                </a:solidFill>
                <a:latin typeface="Arial Bold"/>
                <a:cs typeface="OpenSans-Semibold"/>
              </a:rPr>
              <a:t>CODE: TCS/16/31</a:t>
            </a:r>
            <a:endParaRPr lang="en-GB"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28" name="object 28"/>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sp>
        <p:nvSpPr>
          <p:cNvPr id="29" name="object 29"/>
          <p:cNvSpPr txBox="1"/>
          <p:nvPr/>
        </p:nvSpPr>
        <p:spPr>
          <a:xfrm>
            <a:off x="110262" y="1920224"/>
            <a:ext cx="3151361" cy="2967479"/>
          </a:xfrm>
          <a:prstGeom prst="rect">
            <a:avLst/>
          </a:prstGeom>
        </p:spPr>
        <p:txBody>
          <a:bodyPr vert="horz" wrap="square" lIns="0" tIns="12700" rIns="0" bIns="0" rtlCol="0">
            <a:spAutoFit/>
          </a:bodyPr>
          <a:lstStyle/>
          <a:p>
            <a:pPr marL="12700" marR="5080" algn="just">
              <a:lnSpc>
                <a:spcPct val="100000"/>
              </a:lnSpc>
              <a:spcBef>
                <a:spcPts val="100"/>
              </a:spcBef>
            </a:pPr>
            <a:r>
              <a:rPr lang="en-GB" sz="1200" spc="-5" dirty="0">
                <a:solidFill>
                  <a:srgbClr val="231F20"/>
                </a:solidFill>
                <a:latin typeface="Arial Regular"/>
                <a:cs typeface="Open Sans"/>
              </a:rPr>
              <a:t>We performed forearm plethysmography studies in 38 healthy male volunteers.  We did not include females to avoid potential risks from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in pregnancy.  Plethysmography involves lying on a bed with cuffs on both arms to measure blood flow, a small needle in the artery of one arm and small plastic tubes in the veins in each arm. It is highly accurate and allows results to be drawn from small numbers of participants. Drugs are delivered directly into the arterial circulation at locally active doses 10 – 100 times lower than would be required to exert effects in the rest of the body. Forearm blood flow (FBF) measurement and venous blood samples are taken at intervals throughout.</a:t>
            </a:r>
          </a:p>
        </p:txBody>
      </p:sp>
      <p:pic>
        <p:nvPicPr>
          <p:cNvPr id="57" name="Picture 56">
            <a:extLst>
              <a:ext uri="{FF2B5EF4-FFF2-40B4-BE49-F238E27FC236}">
                <a16:creationId xmlns:a16="http://schemas.microsoft.com/office/drawing/2014/main" id="{8DA2178F-4FD0-544D-9C59-780AA3FB142E}"/>
              </a:ext>
            </a:extLst>
          </p:cNvPr>
          <p:cNvPicPr>
            <a:picLocks noChangeAspect="1"/>
          </p:cNvPicPr>
          <p:nvPr/>
        </p:nvPicPr>
        <p:blipFill>
          <a:blip r:embed="rId4">
            <a:extLst>
              <a:ext uri="{28A0092B-C50C-407E-A947-70E740481C1C}">
                <a14:useLocalDpi xmlns:a14="http://schemas.microsoft.com/office/drawing/2010/main" val="0"/>
              </a:ext>
            </a:extLst>
          </a:blip>
          <a:srcRect t="8167" b="31680"/>
          <a:stretch>
            <a:fillRect/>
          </a:stretch>
        </p:blipFill>
        <p:spPr bwMode="auto">
          <a:xfrm>
            <a:off x="3176684" y="7862445"/>
            <a:ext cx="4259549" cy="1798142"/>
          </a:xfrm>
          <a:prstGeom prst="rect">
            <a:avLst/>
          </a:prstGeom>
          <a:noFill/>
          <a:ln>
            <a:noFill/>
          </a:ln>
        </p:spPr>
      </p:pic>
      <p:pic>
        <p:nvPicPr>
          <p:cNvPr id="40" name="Picture 39">
            <a:extLst>
              <a:ext uri="{FF2B5EF4-FFF2-40B4-BE49-F238E27FC236}">
                <a16:creationId xmlns:a16="http://schemas.microsoft.com/office/drawing/2014/main" id="{B2210867-7DB5-8F49-A065-1953EA8B8B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4" t="1544" b="1757"/>
          <a:stretch/>
        </p:blipFill>
        <p:spPr bwMode="auto">
          <a:xfrm>
            <a:off x="3459582" y="1970185"/>
            <a:ext cx="3871416" cy="2380455"/>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B0CD99FF-4FE0-DC4B-BA44-C24468770061}"/>
              </a:ext>
            </a:extLst>
          </p:cNvPr>
          <p:cNvSpPr txBox="1"/>
          <p:nvPr/>
        </p:nvSpPr>
        <p:spPr>
          <a:xfrm>
            <a:off x="28781" y="7852523"/>
            <a:ext cx="3162300" cy="1292662"/>
          </a:xfrm>
          <a:prstGeom prst="rect">
            <a:avLst/>
          </a:prstGeom>
          <a:noFill/>
        </p:spPr>
        <p:txBody>
          <a:bodyPr wrap="square" rtlCol="0">
            <a:spAutoFit/>
          </a:bodyPr>
          <a:lstStyle/>
          <a:p>
            <a:r>
              <a:rPr lang="en-GB" sz="1200" b="1" spc="-5" dirty="0">
                <a:solidFill>
                  <a:srgbClr val="231F20"/>
                </a:solidFill>
                <a:latin typeface="Arial Regular"/>
                <a:cs typeface="Open Sans"/>
              </a:rPr>
              <a:t>Protocol 2: </a:t>
            </a:r>
            <a:r>
              <a:rPr lang="en-GB" sz="1200" spc="-5" dirty="0">
                <a:solidFill>
                  <a:srgbClr val="231F20"/>
                </a:solidFill>
                <a:latin typeface="Arial Regular"/>
                <a:cs typeface="Open Sans"/>
              </a:rPr>
              <a:t>We assessed the effects of bevacizumab 144 µg/</a:t>
            </a:r>
            <a:r>
              <a:rPr lang="en-GB" sz="1200" spc="-5" dirty="0" err="1">
                <a:solidFill>
                  <a:srgbClr val="231F20"/>
                </a:solidFill>
                <a:latin typeface="Arial Regular"/>
                <a:cs typeface="Open Sans"/>
              </a:rPr>
              <a:t>dL</a:t>
            </a:r>
            <a:r>
              <a:rPr lang="en-GB" sz="1200" spc="-5" dirty="0">
                <a:solidFill>
                  <a:srgbClr val="231F20"/>
                </a:solidFill>
                <a:latin typeface="Arial Regular"/>
                <a:cs typeface="Open Sans"/>
              </a:rPr>
              <a:t> for 15 minutes on stimulated blood flow and </a:t>
            </a:r>
            <a:r>
              <a:rPr lang="en-GB" sz="1200" spc="-5" dirty="0" err="1">
                <a:solidFill>
                  <a:srgbClr val="231F20"/>
                </a:solidFill>
                <a:latin typeface="Arial Regular"/>
                <a:cs typeface="Open Sans"/>
              </a:rPr>
              <a:t>tPA</a:t>
            </a:r>
            <a:r>
              <a:rPr lang="en-GB" sz="1200" spc="-5" dirty="0">
                <a:solidFill>
                  <a:srgbClr val="231F20"/>
                </a:solidFill>
                <a:latin typeface="Arial Regular"/>
                <a:cs typeface="Open Sans"/>
              </a:rPr>
              <a:t> release in response to bradykinin, in the presence and absence of an endothelin blocker (BQ-123).</a:t>
            </a:r>
            <a:endParaRPr lang="en-GB" sz="1200" dirty="0">
              <a:latin typeface="Arial Regular"/>
              <a:cs typeface="Open Sans"/>
            </a:endParaRPr>
          </a:p>
          <a:p>
            <a:endParaRPr lang="en-US" dirty="0"/>
          </a:p>
        </p:txBody>
      </p:sp>
      <p:sp>
        <p:nvSpPr>
          <p:cNvPr id="4" name="TextBox 3">
            <a:extLst>
              <a:ext uri="{FF2B5EF4-FFF2-40B4-BE49-F238E27FC236}">
                <a16:creationId xmlns:a16="http://schemas.microsoft.com/office/drawing/2014/main" id="{9D8C0D6A-F6C8-7948-80E1-E30385338561}"/>
              </a:ext>
            </a:extLst>
          </p:cNvPr>
          <p:cNvSpPr txBox="1"/>
          <p:nvPr/>
        </p:nvSpPr>
        <p:spPr>
          <a:xfrm>
            <a:off x="3380403" y="4309060"/>
            <a:ext cx="2093843" cy="261610"/>
          </a:xfrm>
          <a:prstGeom prst="rect">
            <a:avLst/>
          </a:prstGeom>
          <a:noFill/>
        </p:spPr>
        <p:txBody>
          <a:bodyPr wrap="none" rtlCol="0">
            <a:spAutoFit/>
          </a:bodyPr>
          <a:lstStyle/>
          <a:p>
            <a:r>
              <a:rPr lang="en-US" sz="1100" i="1" dirty="0"/>
              <a:t>Forearm plethysmography set-up</a:t>
            </a:r>
          </a:p>
        </p:txBody>
      </p:sp>
      <p:sp>
        <p:nvSpPr>
          <p:cNvPr id="39" name="object 29">
            <a:extLst>
              <a:ext uri="{FF2B5EF4-FFF2-40B4-BE49-F238E27FC236}">
                <a16:creationId xmlns:a16="http://schemas.microsoft.com/office/drawing/2014/main" id="{56B24068-B51B-DB4F-B676-08142B2C7DF1}"/>
              </a:ext>
            </a:extLst>
          </p:cNvPr>
          <p:cNvSpPr txBox="1"/>
          <p:nvPr/>
        </p:nvSpPr>
        <p:spPr>
          <a:xfrm>
            <a:off x="102244" y="5116888"/>
            <a:ext cx="3022623" cy="1133644"/>
          </a:xfrm>
          <a:prstGeom prst="rect">
            <a:avLst/>
          </a:prstGeom>
        </p:spPr>
        <p:txBody>
          <a:bodyPr vert="horz" wrap="square" lIns="0" tIns="12700" rIns="0" bIns="0" rtlCol="0">
            <a:spAutoFit/>
          </a:bodyPr>
          <a:lstStyle/>
          <a:p>
            <a:pPr marL="12700" marR="5080" algn="just">
              <a:lnSpc>
                <a:spcPct val="100000"/>
              </a:lnSpc>
              <a:spcBef>
                <a:spcPts val="100"/>
              </a:spcBef>
            </a:pPr>
            <a:r>
              <a:rPr lang="en-GB" sz="1200" b="1" spc="-5" dirty="0">
                <a:solidFill>
                  <a:srgbClr val="231F20"/>
                </a:solidFill>
                <a:latin typeface="Arial Regular"/>
                <a:cs typeface="Open Sans"/>
              </a:rPr>
              <a:t>Protocol 1: </a:t>
            </a:r>
            <a:r>
              <a:rPr lang="en-GB" sz="1200" spc="-5" dirty="0">
                <a:solidFill>
                  <a:srgbClr val="231F20"/>
                </a:solidFill>
                <a:latin typeface="Arial Regular"/>
                <a:cs typeface="Open Sans"/>
              </a:rPr>
              <a:t>We assessed the effects of bevacizumab on resting blood flow and ET-1 levels, at doses of 36, 72 and 144 µg/</a:t>
            </a:r>
            <a:r>
              <a:rPr lang="en-GB" sz="1200" spc="-5" dirty="0" err="1">
                <a:solidFill>
                  <a:srgbClr val="231F20"/>
                </a:solidFill>
                <a:latin typeface="Arial Regular"/>
                <a:cs typeface="Open Sans"/>
              </a:rPr>
              <a:t>dL</a:t>
            </a:r>
            <a:r>
              <a:rPr lang="en-GB" sz="1200" spc="-5" dirty="0">
                <a:solidFill>
                  <a:srgbClr val="231F20"/>
                </a:solidFill>
                <a:latin typeface="Arial Regular"/>
                <a:cs typeface="Open Sans"/>
              </a:rPr>
              <a:t> for 15 minutes (Group A) and 36 µg/</a:t>
            </a:r>
            <a:r>
              <a:rPr lang="en-GB" sz="1200" spc="-5" dirty="0" err="1">
                <a:solidFill>
                  <a:srgbClr val="231F20"/>
                </a:solidFill>
                <a:latin typeface="Arial Regular"/>
                <a:cs typeface="Open Sans"/>
              </a:rPr>
              <a:t>dL</a:t>
            </a:r>
            <a:r>
              <a:rPr lang="en-GB" sz="1200" spc="-5" dirty="0">
                <a:solidFill>
                  <a:srgbClr val="231F20"/>
                </a:solidFill>
                <a:latin typeface="Arial Regular"/>
                <a:cs typeface="Open Sans"/>
              </a:rPr>
              <a:t> for 60 minutes (Group B).</a:t>
            </a:r>
          </a:p>
          <a:p>
            <a:pPr marL="12700" marR="5080" algn="just">
              <a:lnSpc>
                <a:spcPct val="100000"/>
              </a:lnSpc>
              <a:spcBef>
                <a:spcPts val="100"/>
              </a:spcBef>
            </a:pPr>
            <a:endParaRPr lang="en-GB" sz="1200" spc="-5" dirty="0">
              <a:solidFill>
                <a:srgbClr val="231F20"/>
              </a:solidFill>
              <a:latin typeface="Arial Regular"/>
              <a:cs typeface="Open Sans"/>
            </a:endParaRPr>
          </a:p>
        </p:txBody>
      </p:sp>
      <p:pic>
        <p:nvPicPr>
          <p:cNvPr id="6" name="Picture 5">
            <a:extLst>
              <a:ext uri="{FF2B5EF4-FFF2-40B4-BE49-F238E27FC236}">
                <a16:creationId xmlns:a16="http://schemas.microsoft.com/office/drawing/2014/main" id="{65E24A89-B9B3-A747-92A8-EEE348451004}"/>
              </a:ext>
            </a:extLst>
          </p:cNvPr>
          <p:cNvPicPr>
            <a:picLocks noChangeAspect="1"/>
          </p:cNvPicPr>
          <p:nvPr/>
        </p:nvPicPr>
        <p:blipFill rotWithShape="1">
          <a:blip r:embed="rId6"/>
          <a:srcRect l="23627"/>
          <a:stretch/>
        </p:blipFill>
        <p:spPr>
          <a:xfrm>
            <a:off x="3436411" y="5104559"/>
            <a:ext cx="3845784" cy="2144280"/>
          </a:xfrm>
          <a:prstGeom prst="rect">
            <a:avLst/>
          </a:prstGeom>
        </p:spPr>
      </p:pic>
      <p:sp>
        <p:nvSpPr>
          <p:cNvPr id="60" name="TextBox 59">
            <a:extLst>
              <a:ext uri="{FF2B5EF4-FFF2-40B4-BE49-F238E27FC236}">
                <a16:creationId xmlns:a16="http://schemas.microsoft.com/office/drawing/2014/main" id="{765431E0-5405-0944-9F4E-2FC6FC003289}"/>
              </a:ext>
            </a:extLst>
          </p:cNvPr>
          <p:cNvSpPr txBox="1"/>
          <p:nvPr/>
        </p:nvSpPr>
        <p:spPr>
          <a:xfrm>
            <a:off x="3266954" y="9738191"/>
            <a:ext cx="4069220" cy="261610"/>
          </a:xfrm>
          <a:prstGeom prst="rect">
            <a:avLst/>
          </a:prstGeom>
          <a:noFill/>
        </p:spPr>
        <p:txBody>
          <a:bodyPr wrap="square" rtlCol="0">
            <a:spAutoFit/>
          </a:bodyPr>
          <a:lstStyle/>
          <a:p>
            <a:r>
              <a:rPr lang="en-US" sz="1100" i="1" dirty="0"/>
              <a:t>Protocol 2. Schedule of infusions, measurements and blood sampling</a:t>
            </a:r>
          </a:p>
        </p:txBody>
      </p:sp>
      <p:grpSp>
        <p:nvGrpSpPr>
          <p:cNvPr id="8" name="Group 7">
            <a:extLst>
              <a:ext uri="{FF2B5EF4-FFF2-40B4-BE49-F238E27FC236}">
                <a16:creationId xmlns:a16="http://schemas.microsoft.com/office/drawing/2014/main" id="{8BC0D03A-E7B4-BA44-A96E-D63E274E7787}"/>
              </a:ext>
            </a:extLst>
          </p:cNvPr>
          <p:cNvGrpSpPr/>
          <p:nvPr/>
        </p:nvGrpSpPr>
        <p:grpSpPr>
          <a:xfrm>
            <a:off x="3359197" y="5047085"/>
            <a:ext cx="4120896" cy="2585615"/>
            <a:chOff x="3359197" y="4887703"/>
            <a:chExt cx="4120896" cy="2585615"/>
          </a:xfrm>
        </p:grpSpPr>
        <p:sp>
          <p:nvSpPr>
            <p:cNvPr id="58" name="TextBox 57">
              <a:extLst>
                <a:ext uri="{FF2B5EF4-FFF2-40B4-BE49-F238E27FC236}">
                  <a16:creationId xmlns:a16="http://schemas.microsoft.com/office/drawing/2014/main" id="{772AE335-55B8-3846-AF57-725794A564A6}"/>
                </a:ext>
              </a:extLst>
            </p:cNvPr>
            <p:cNvSpPr txBox="1"/>
            <p:nvPr/>
          </p:nvSpPr>
          <p:spPr>
            <a:xfrm>
              <a:off x="3385035" y="7211708"/>
              <a:ext cx="4069220" cy="261610"/>
            </a:xfrm>
            <a:prstGeom prst="rect">
              <a:avLst/>
            </a:prstGeom>
            <a:noFill/>
          </p:spPr>
          <p:txBody>
            <a:bodyPr wrap="square" rtlCol="0">
              <a:spAutoFit/>
            </a:bodyPr>
            <a:lstStyle/>
            <a:p>
              <a:r>
                <a:rPr lang="en-US" sz="1100" i="1" dirty="0"/>
                <a:t>Protocol 1. Schedule of infusions, measurements and blood sampling</a:t>
              </a:r>
            </a:p>
          </p:txBody>
        </p:sp>
        <p:pic>
          <p:nvPicPr>
            <p:cNvPr id="7" name="Picture 6" descr="A screenshot of a cell phone&#10;&#10;Description automatically generated">
              <a:extLst>
                <a:ext uri="{FF2B5EF4-FFF2-40B4-BE49-F238E27FC236}">
                  <a16:creationId xmlns:a16="http://schemas.microsoft.com/office/drawing/2014/main" id="{CFF9C169-FB2E-FC49-AF02-DAC12D39A2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9197" y="4887703"/>
              <a:ext cx="4120896" cy="235915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9" name="object 19"/>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20" name="object 20"/>
          <p:cNvSpPr/>
          <p:nvPr/>
        </p:nvSpPr>
        <p:spPr>
          <a:xfrm>
            <a:off x="3042869" y="0"/>
            <a:ext cx="4517390" cy="1217930"/>
          </a:xfrm>
          <a:custGeom>
            <a:avLst/>
            <a:gdLst/>
            <a:ahLst/>
            <a:cxnLst/>
            <a:rect l="l" t="t" r="r" b="b"/>
            <a:pathLst>
              <a:path w="4517390" h="1217930">
                <a:moveTo>
                  <a:pt x="4517136" y="0"/>
                </a:moveTo>
                <a:lnTo>
                  <a:pt x="0" y="0"/>
                </a:lnTo>
                <a:lnTo>
                  <a:pt x="714548" y="1217320"/>
                </a:lnTo>
                <a:lnTo>
                  <a:pt x="4517136" y="1217170"/>
                </a:lnTo>
                <a:lnTo>
                  <a:pt x="4517136" y="0"/>
                </a:lnTo>
                <a:close/>
              </a:path>
            </a:pathLst>
          </a:custGeom>
          <a:solidFill>
            <a:srgbClr val="028CC6">
              <a:alpha val="43998"/>
            </a:srgbClr>
          </a:solidFill>
        </p:spPr>
        <p:txBody>
          <a:bodyPr wrap="square" lIns="0" tIns="0" rIns="0" bIns="0" rtlCol="0"/>
          <a:lstStyle/>
          <a:p>
            <a:endParaRPr/>
          </a:p>
        </p:txBody>
      </p:sp>
      <p:sp>
        <p:nvSpPr>
          <p:cNvPr id="21" name="object 21"/>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object 22"/>
          <p:cNvSpPr txBox="1"/>
          <p:nvPr/>
        </p:nvSpPr>
        <p:spPr>
          <a:xfrm>
            <a:off x="4437533" y="203255"/>
            <a:ext cx="2959100" cy="579646"/>
          </a:xfrm>
          <a:prstGeom prst="rect">
            <a:avLst/>
          </a:prstGeom>
        </p:spPr>
        <p:txBody>
          <a:bodyPr vert="horz" wrap="square" lIns="0" tIns="12700" rIns="0" bIns="0" rtlCol="0">
            <a:spAutoFit/>
          </a:bodyPr>
          <a:lstStyle/>
          <a:p>
            <a:pPr marL="457834">
              <a:lnSpc>
                <a:spcPct val="100000"/>
              </a:lnSpc>
              <a:spcBef>
                <a:spcPts val="100"/>
              </a:spcBef>
            </a:pPr>
            <a:r>
              <a:rPr lang="en-GB" sz="1200" b="1" dirty="0">
                <a:solidFill>
                  <a:srgbClr val="FFFFFF"/>
                </a:solidFill>
                <a:latin typeface="Arial Bold"/>
                <a:cs typeface="OpenSans-Semibold"/>
              </a:rPr>
              <a:t>CODE: TCS/16/31</a:t>
            </a:r>
            <a:endParaRPr lang="en-GB"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28" name="object 28"/>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sp>
        <p:nvSpPr>
          <p:cNvPr id="41" name="object 10">
            <a:extLst>
              <a:ext uri="{FF2B5EF4-FFF2-40B4-BE49-F238E27FC236}">
                <a16:creationId xmlns:a16="http://schemas.microsoft.com/office/drawing/2014/main" id="{963780A2-C510-C34F-A3A9-98B5AFF902AA}"/>
              </a:ext>
            </a:extLst>
          </p:cNvPr>
          <p:cNvSpPr/>
          <p:nvPr/>
        </p:nvSpPr>
        <p:spPr>
          <a:xfrm>
            <a:off x="47140" y="956386"/>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42" name="object 8">
            <a:extLst>
              <a:ext uri="{FF2B5EF4-FFF2-40B4-BE49-F238E27FC236}">
                <a16:creationId xmlns:a16="http://schemas.microsoft.com/office/drawing/2014/main" id="{5B0C5332-7421-B74B-9C42-92F4665CA17F}"/>
              </a:ext>
            </a:extLst>
          </p:cNvPr>
          <p:cNvSpPr/>
          <p:nvPr/>
        </p:nvSpPr>
        <p:spPr>
          <a:xfrm>
            <a:off x="10955" y="914348"/>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43" name="object 11">
            <a:extLst>
              <a:ext uri="{FF2B5EF4-FFF2-40B4-BE49-F238E27FC236}">
                <a16:creationId xmlns:a16="http://schemas.microsoft.com/office/drawing/2014/main" id="{D88F01A5-627B-E543-BD40-65DB88A439A8}"/>
              </a:ext>
            </a:extLst>
          </p:cNvPr>
          <p:cNvSpPr/>
          <p:nvPr/>
        </p:nvSpPr>
        <p:spPr>
          <a:xfrm>
            <a:off x="168201" y="1109034"/>
            <a:ext cx="326390" cy="319405"/>
          </a:xfrm>
          <a:custGeom>
            <a:avLst/>
            <a:gdLst/>
            <a:ahLst/>
            <a:cxnLst/>
            <a:rect l="l" t="t" r="r" b="b"/>
            <a:pathLst>
              <a:path w="326390" h="319405">
                <a:moveTo>
                  <a:pt x="152143" y="0"/>
                </a:moveTo>
                <a:lnTo>
                  <a:pt x="7109" y="0"/>
                </a:lnTo>
                <a:lnTo>
                  <a:pt x="3578" y="1460"/>
                </a:lnTo>
                <a:lnTo>
                  <a:pt x="0" y="5039"/>
                </a:lnTo>
                <a:lnTo>
                  <a:pt x="0" y="314124"/>
                </a:lnTo>
                <a:lnTo>
                  <a:pt x="3578" y="317703"/>
                </a:lnTo>
                <a:lnTo>
                  <a:pt x="7109" y="319163"/>
                </a:lnTo>
                <a:lnTo>
                  <a:pt x="224863" y="319163"/>
                </a:lnTo>
                <a:lnTo>
                  <a:pt x="228406" y="317703"/>
                </a:lnTo>
                <a:lnTo>
                  <a:pt x="234223" y="311886"/>
                </a:lnTo>
                <a:lnTo>
                  <a:pt x="235328" y="309181"/>
                </a:lnTo>
                <a:lnTo>
                  <a:pt x="7947" y="309181"/>
                </a:lnTo>
                <a:lnTo>
                  <a:pt x="6283" y="307517"/>
                </a:lnTo>
                <a:lnTo>
                  <a:pt x="6283" y="11645"/>
                </a:lnTo>
                <a:lnTo>
                  <a:pt x="7947" y="9982"/>
                </a:lnTo>
                <a:lnTo>
                  <a:pt x="161835" y="9982"/>
                </a:lnTo>
                <a:lnTo>
                  <a:pt x="154632" y="1879"/>
                </a:lnTo>
                <a:lnTo>
                  <a:pt x="153807" y="1041"/>
                </a:lnTo>
                <a:lnTo>
                  <a:pt x="152981" y="419"/>
                </a:lnTo>
                <a:lnTo>
                  <a:pt x="152143" y="0"/>
                </a:lnTo>
                <a:close/>
              </a:path>
              <a:path w="326390" h="319405">
                <a:moveTo>
                  <a:pt x="235671" y="234378"/>
                </a:moveTo>
                <a:lnTo>
                  <a:pt x="225701" y="234378"/>
                </a:lnTo>
                <a:lnTo>
                  <a:pt x="225701" y="307517"/>
                </a:lnTo>
                <a:lnTo>
                  <a:pt x="224038" y="309181"/>
                </a:lnTo>
                <a:lnTo>
                  <a:pt x="235328" y="309181"/>
                </a:lnTo>
                <a:lnTo>
                  <a:pt x="235671" y="308343"/>
                </a:lnTo>
                <a:lnTo>
                  <a:pt x="235671" y="234378"/>
                </a:lnTo>
                <a:close/>
              </a:path>
              <a:path w="326390" h="319405">
                <a:moveTo>
                  <a:pt x="251304" y="228155"/>
                </a:moveTo>
                <a:lnTo>
                  <a:pt x="237538" y="228155"/>
                </a:lnTo>
                <a:lnTo>
                  <a:pt x="316710" y="307936"/>
                </a:lnTo>
                <a:lnTo>
                  <a:pt x="317954" y="308762"/>
                </a:lnTo>
                <a:lnTo>
                  <a:pt x="319199" y="309181"/>
                </a:lnTo>
                <a:lnTo>
                  <a:pt x="321688" y="309181"/>
                </a:lnTo>
                <a:lnTo>
                  <a:pt x="322933" y="308762"/>
                </a:lnTo>
                <a:lnTo>
                  <a:pt x="324190" y="307936"/>
                </a:lnTo>
                <a:lnTo>
                  <a:pt x="326273" y="305435"/>
                </a:lnTo>
                <a:lnTo>
                  <a:pt x="326273" y="302945"/>
                </a:lnTo>
                <a:lnTo>
                  <a:pt x="324190" y="300456"/>
                </a:lnTo>
                <a:lnTo>
                  <a:pt x="251304" y="228155"/>
                </a:lnTo>
                <a:close/>
              </a:path>
              <a:path w="326390" h="319405">
                <a:moveTo>
                  <a:pt x="184147" y="249339"/>
                </a:moveTo>
                <a:lnTo>
                  <a:pt x="47838" y="249339"/>
                </a:lnTo>
                <a:lnTo>
                  <a:pt x="46174" y="251002"/>
                </a:lnTo>
                <a:lnTo>
                  <a:pt x="46174" y="257657"/>
                </a:lnTo>
                <a:lnTo>
                  <a:pt x="47838" y="259321"/>
                </a:lnTo>
                <a:lnTo>
                  <a:pt x="184147" y="259321"/>
                </a:lnTo>
                <a:lnTo>
                  <a:pt x="185811" y="257657"/>
                </a:lnTo>
                <a:lnTo>
                  <a:pt x="185811" y="251002"/>
                </a:lnTo>
                <a:lnTo>
                  <a:pt x="184147" y="249339"/>
                </a:lnTo>
                <a:close/>
              </a:path>
              <a:path w="326390" h="319405">
                <a:moveTo>
                  <a:pt x="200771" y="109715"/>
                </a:moveTo>
                <a:lnTo>
                  <a:pt x="187561" y="110961"/>
                </a:lnTo>
                <a:lnTo>
                  <a:pt x="175368" y="114700"/>
                </a:lnTo>
                <a:lnTo>
                  <a:pt x="164188" y="120934"/>
                </a:lnTo>
                <a:lnTo>
                  <a:pt x="154023" y="129667"/>
                </a:lnTo>
                <a:lnTo>
                  <a:pt x="47838" y="129667"/>
                </a:lnTo>
                <a:lnTo>
                  <a:pt x="46174" y="131330"/>
                </a:lnTo>
                <a:lnTo>
                  <a:pt x="46174" y="137972"/>
                </a:lnTo>
                <a:lnTo>
                  <a:pt x="47838" y="139636"/>
                </a:lnTo>
                <a:lnTo>
                  <a:pt x="146530" y="139636"/>
                </a:lnTo>
                <a:lnTo>
                  <a:pt x="142367" y="146649"/>
                </a:lnTo>
                <a:lnTo>
                  <a:pt x="139214" y="153973"/>
                </a:lnTo>
                <a:lnTo>
                  <a:pt x="137071" y="161608"/>
                </a:lnTo>
                <a:lnTo>
                  <a:pt x="135938" y="169557"/>
                </a:lnTo>
                <a:lnTo>
                  <a:pt x="47838" y="169557"/>
                </a:lnTo>
                <a:lnTo>
                  <a:pt x="46174" y="171221"/>
                </a:lnTo>
                <a:lnTo>
                  <a:pt x="46174" y="177863"/>
                </a:lnTo>
                <a:lnTo>
                  <a:pt x="47838" y="179527"/>
                </a:lnTo>
                <a:lnTo>
                  <a:pt x="135938" y="179527"/>
                </a:lnTo>
                <a:lnTo>
                  <a:pt x="137031" y="187476"/>
                </a:lnTo>
                <a:lnTo>
                  <a:pt x="139056" y="195111"/>
                </a:lnTo>
                <a:lnTo>
                  <a:pt x="142014" y="202435"/>
                </a:lnTo>
                <a:lnTo>
                  <a:pt x="145907" y="209448"/>
                </a:lnTo>
                <a:lnTo>
                  <a:pt x="47838" y="209448"/>
                </a:lnTo>
                <a:lnTo>
                  <a:pt x="46174" y="211112"/>
                </a:lnTo>
                <a:lnTo>
                  <a:pt x="46174" y="217754"/>
                </a:lnTo>
                <a:lnTo>
                  <a:pt x="47838" y="219417"/>
                </a:lnTo>
                <a:lnTo>
                  <a:pt x="154023" y="219417"/>
                </a:lnTo>
                <a:lnTo>
                  <a:pt x="164207" y="228155"/>
                </a:lnTo>
                <a:lnTo>
                  <a:pt x="175368" y="234380"/>
                </a:lnTo>
                <a:lnTo>
                  <a:pt x="187562" y="238122"/>
                </a:lnTo>
                <a:lnTo>
                  <a:pt x="200771" y="239369"/>
                </a:lnTo>
                <a:lnTo>
                  <a:pt x="207237" y="239057"/>
                </a:lnTo>
                <a:lnTo>
                  <a:pt x="213546" y="238121"/>
                </a:lnTo>
                <a:lnTo>
                  <a:pt x="219700" y="236562"/>
                </a:lnTo>
                <a:lnTo>
                  <a:pt x="225701" y="234378"/>
                </a:lnTo>
                <a:lnTo>
                  <a:pt x="235671" y="234378"/>
                </a:lnTo>
                <a:lnTo>
                  <a:pt x="235671" y="229400"/>
                </a:lnTo>
                <a:lnTo>
                  <a:pt x="200771" y="229400"/>
                </a:lnTo>
                <a:lnTo>
                  <a:pt x="189939" y="228385"/>
                </a:lnTo>
                <a:lnTo>
                  <a:pt x="155026" y="204695"/>
                </a:lnTo>
                <a:lnTo>
                  <a:pt x="145907" y="174536"/>
                </a:lnTo>
                <a:lnTo>
                  <a:pt x="146921" y="163705"/>
                </a:lnTo>
                <a:lnTo>
                  <a:pt x="170609" y="128798"/>
                </a:lnTo>
                <a:lnTo>
                  <a:pt x="200771" y="119684"/>
                </a:lnTo>
                <a:lnTo>
                  <a:pt x="235671" y="119684"/>
                </a:lnTo>
                <a:lnTo>
                  <a:pt x="235671" y="114693"/>
                </a:lnTo>
                <a:lnTo>
                  <a:pt x="225701" y="114693"/>
                </a:lnTo>
                <a:lnTo>
                  <a:pt x="219700" y="112517"/>
                </a:lnTo>
                <a:lnTo>
                  <a:pt x="213543" y="110961"/>
                </a:lnTo>
                <a:lnTo>
                  <a:pt x="207237" y="110027"/>
                </a:lnTo>
                <a:lnTo>
                  <a:pt x="200771" y="109715"/>
                </a:lnTo>
                <a:close/>
              </a:path>
              <a:path w="326390" h="319405">
                <a:moveTo>
                  <a:pt x="235671" y="119684"/>
                </a:moveTo>
                <a:lnTo>
                  <a:pt x="200771" y="119684"/>
                </a:lnTo>
                <a:lnTo>
                  <a:pt x="211601" y="120697"/>
                </a:lnTo>
                <a:lnTo>
                  <a:pt x="221652" y="123734"/>
                </a:lnTo>
                <a:lnTo>
                  <a:pt x="251568" y="153655"/>
                </a:lnTo>
                <a:lnTo>
                  <a:pt x="255623" y="174536"/>
                </a:lnTo>
                <a:lnTo>
                  <a:pt x="254609" y="185373"/>
                </a:lnTo>
                <a:lnTo>
                  <a:pt x="230923" y="220275"/>
                </a:lnTo>
                <a:lnTo>
                  <a:pt x="200771" y="229400"/>
                </a:lnTo>
                <a:lnTo>
                  <a:pt x="235671" y="229400"/>
                </a:lnTo>
                <a:lnTo>
                  <a:pt x="235671" y="228981"/>
                </a:lnTo>
                <a:lnTo>
                  <a:pt x="235874" y="228676"/>
                </a:lnTo>
                <a:lnTo>
                  <a:pt x="236712" y="228244"/>
                </a:lnTo>
                <a:lnTo>
                  <a:pt x="237131" y="228155"/>
                </a:lnTo>
                <a:lnTo>
                  <a:pt x="251304" y="228155"/>
                </a:lnTo>
                <a:lnTo>
                  <a:pt x="245018" y="221919"/>
                </a:lnTo>
                <a:lnTo>
                  <a:pt x="254019" y="211708"/>
                </a:lnTo>
                <a:lnTo>
                  <a:pt x="260449" y="200409"/>
                </a:lnTo>
                <a:lnTo>
                  <a:pt x="264306" y="188019"/>
                </a:lnTo>
                <a:lnTo>
                  <a:pt x="265592" y="174536"/>
                </a:lnTo>
                <a:lnTo>
                  <a:pt x="265085" y="166280"/>
                </a:lnTo>
                <a:lnTo>
                  <a:pt x="247985" y="130284"/>
                </a:lnTo>
                <a:lnTo>
                  <a:pt x="242179" y="124673"/>
                </a:lnTo>
                <a:lnTo>
                  <a:pt x="235671" y="119684"/>
                </a:lnTo>
                <a:close/>
              </a:path>
              <a:path w="326390" h="319405">
                <a:moveTo>
                  <a:pt x="161835" y="9982"/>
                </a:moveTo>
                <a:lnTo>
                  <a:pt x="145907" y="9982"/>
                </a:lnTo>
                <a:lnTo>
                  <a:pt x="145907" y="86436"/>
                </a:lnTo>
                <a:lnTo>
                  <a:pt x="147368" y="90385"/>
                </a:lnTo>
                <a:lnTo>
                  <a:pt x="153184" y="97866"/>
                </a:lnTo>
                <a:lnTo>
                  <a:pt x="156715" y="99745"/>
                </a:lnTo>
                <a:lnTo>
                  <a:pt x="225701" y="99745"/>
                </a:lnTo>
                <a:lnTo>
                  <a:pt x="225701" y="114693"/>
                </a:lnTo>
                <a:lnTo>
                  <a:pt x="235671" y="114693"/>
                </a:lnTo>
                <a:lnTo>
                  <a:pt x="235671" y="93497"/>
                </a:lnTo>
                <a:lnTo>
                  <a:pt x="235264" y="92671"/>
                </a:lnTo>
                <a:lnTo>
                  <a:pt x="234845" y="92049"/>
                </a:lnTo>
                <a:lnTo>
                  <a:pt x="234426" y="91643"/>
                </a:lnTo>
                <a:lnTo>
                  <a:pt x="232755" y="89763"/>
                </a:lnTo>
                <a:lnTo>
                  <a:pt x="157540" y="89763"/>
                </a:lnTo>
                <a:lnTo>
                  <a:pt x="155889" y="87274"/>
                </a:lnTo>
                <a:lnTo>
                  <a:pt x="155889" y="18084"/>
                </a:lnTo>
                <a:lnTo>
                  <a:pt x="169038" y="18084"/>
                </a:lnTo>
                <a:lnTo>
                  <a:pt x="161835" y="9982"/>
                </a:lnTo>
                <a:close/>
              </a:path>
              <a:path w="326390" h="319405">
                <a:moveTo>
                  <a:pt x="114335" y="89763"/>
                </a:moveTo>
                <a:lnTo>
                  <a:pt x="47838" y="89763"/>
                </a:lnTo>
                <a:lnTo>
                  <a:pt x="46174" y="91427"/>
                </a:lnTo>
                <a:lnTo>
                  <a:pt x="46174" y="98082"/>
                </a:lnTo>
                <a:lnTo>
                  <a:pt x="47838" y="99745"/>
                </a:lnTo>
                <a:lnTo>
                  <a:pt x="114335" y="99745"/>
                </a:lnTo>
                <a:lnTo>
                  <a:pt x="115986" y="98082"/>
                </a:lnTo>
                <a:lnTo>
                  <a:pt x="115986" y="91427"/>
                </a:lnTo>
                <a:lnTo>
                  <a:pt x="114335" y="89763"/>
                </a:lnTo>
                <a:close/>
              </a:path>
              <a:path w="326390" h="319405">
                <a:moveTo>
                  <a:pt x="169038" y="18084"/>
                </a:moveTo>
                <a:lnTo>
                  <a:pt x="155889" y="18084"/>
                </a:lnTo>
                <a:lnTo>
                  <a:pt x="219466" y="89763"/>
                </a:lnTo>
                <a:lnTo>
                  <a:pt x="232755" y="89763"/>
                </a:lnTo>
                <a:lnTo>
                  <a:pt x="169038" y="18084"/>
                </a:lnTo>
                <a:close/>
              </a:path>
            </a:pathLst>
          </a:custGeom>
          <a:solidFill>
            <a:srgbClr val="EFEFED"/>
          </a:solidFill>
        </p:spPr>
        <p:txBody>
          <a:bodyPr wrap="square" lIns="0" tIns="0" rIns="0" bIns="0" rtlCol="0"/>
          <a:lstStyle/>
          <a:p>
            <a:endParaRPr/>
          </a:p>
        </p:txBody>
      </p:sp>
      <p:sp>
        <p:nvSpPr>
          <p:cNvPr id="44" name="object 9">
            <a:extLst>
              <a:ext uri="{FF2B5EF4-FFF2-40B4-BE49-F238E27FC236}">
                <a16:creationId xmlns:a16="http://schemas.microsoft.com/office/drawing/2014/main" id="{86A578AC-0E66-804C-B4B3-3D2F371F7C75}"/>
              </a:ext>
            </a:extLst>
          </p:cNvPr>
          <p:cNvSpPr/>
          <p:nvPr/>
        </p:nvSpPr>
        <p:spPr>
          <a:xfrm>
            <a:off x="493651" y="1087928"/>
            <a:ext cx="6939373" cy="314325"/>
          </a:xfrm>
          <a:custGeom>
            <a:avLst/>
            <a:gdLst/>
            <a:ahLst/>
            <a:cxnLst/>
            <a:rect l="l" t="t" r="r" b="b"/>
            <a:pathLst>
              <a:path w="4998720" h="314325">
                <a:moveTo>
                  <a:pt x="4998427" y="0"/>
                </a:moveTo>
                <a:lnTo>
                  <a:pt x="0" y="0"/>
                </a:lnTo>
                <a:lnTo>
                  <a:pt x="16596" y="18776"/>
                </a:lnTo>
                <a:lnTo>
                  <a:pt x="31400" y="39057"/>
                </a:lnTo>
                <a:lnTo>
                  <a:pt x="55105" y="83629"/>
                </a:lnTo>
                <a:lnTo>
                  <a:pt x="70089" y="132738"/>
                </a:lnTo>
                <a:lnTo>
                  <a:pt x="75311" y="185381"/>
                </a:lnTo>
                <a:lnTo>
                  <a:pt x="74747" y="202788"/>
                </a:lnTo>
                <a:lnTo>
                  <a:pt x="66586" y="253072"/>
                </a:lnTo>
                <a:lnTo>
                  <a:pt x="49487" y="299728"/>
                </a:lnTo>
                <a:lnTo>
                  <a:pt x="41973" y="314325"/>
                </a:lnTo>
                <a:lnTo>
                  <a:pt x="4998427" y="314325"/>
                </a:lnTo>
                <a:lnTo>
                  <a:pt x="4998427" y="0"/>
                </a:lnTo>
                <a:close/>
              </a:path>
            </a:pathLst>
          </a:custGeom>
          <a:solidFill>
            <a:srgbClr val="028CC6"/>
          </a:solidFill>
        </p:spPr>
        <p:txBody>
          <a:bodyPr wrap="square" lIns="0" tIns="0" rIns="0" bIns="0" rtlCol="0"/>
          <a:lstStyle/>
          <a:p>
            <a:endParaRPr/>
          </a:p>
        </p:txBody>
      </p:sp>
      <p:sp>
        <p:nvSpPr>
          <p:cNvPr id="49" name="object 12">
            <a:extLst>
              <a:ext uri="{FF2B5EF4-FFF2-40B4-BE49-F238E27FC236}">
                <a16:creationId xmlns:a16="http://schemas.microsoft.com/office/drawing/2014/main" id="{969FF656-9161-1D47-AAE9-4C16DFBE935F}"/>
              </a:ext>
            </a:extLst>
          </p:cNvPr>
          <p:cNvSpPr txBox="1"/>
          <p:nvPr/>
        </p:nvSpPr>
        <p:spPr>
          <a:xfrm>
            <a:off x="637524" y="1124211"/>
            <a:ext cx="4781550"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panose="020B0604020202020204" pitchFamily="34" charset="0"/>
                <a:cs typeface="Arial" panose="020B0604020202020204" pitchFamily="34" charset="0"/>
              </a:rPr>
              <a:t>WHAT WERE </a:t>
            </a:r>
            <a:r>
              <a:rPr sz="1300" b="1" spc="-5" dirty="0">
                <a:solidFill>
                  <a:srgbClr val="FFFFFF"/>
                </a:solidFill>
                <a:latin typeface="Arial" panose="020B0604020202020204" pitchFamily="34" charset="0"/>
                <a:cs typeface="Arial" panose="020B0604020202020204" pitchFamily="34" charset="0"/>
              </a:rPr>
              <a:t>THE RESULTS </a:t>
            </a:r>
            <a:r>
              <a:rPr sz="1300" b="1" dirty="0">
                <a:solidFill>
                  <a:srgbClr val="FFFFFF"/>
                </a:solidFill>
                <a:latin typeface="Arial" panose="020B0604020202020204" pitchFamily="34" charset="0"/>
                <a:cs typeface="Arial" panose="020B0604020202020204" pitchFamily="34" charset="0"/>
              </a:rPr>
              <a:t>AND WHAT </a:t>
            </a:r>
            <a:r>
              <a:rPr sz="1300" b="1" spc="-5" dirty="0">
                <a:solidFill>
                  <a:srgbClr val="FFFFFF"/>
                </a:solidFill>
                <a:latin typeface="Arial" panose="020B0604020202020204" pitchFamily="34" charset="0"/>
                <a:cs typeface="Arial" panose="020B0604020202020204" pitchFamily="34" charset="0"/>
              </a:rPr>
              <a:t>DO THEY</a:t>
            </a:r>
            <a:r>
              <a:rPr sz="1300" b="1" spc="-75" dirty="0">
                <a:solidFill>
                  <a:srgbClr val="FFFFFF"/>
                </a:solidFill>
                <a:latin typeface="Arial" panose="020B0604020202020204" pitchFamily="34" charset="0"/>
                <a:cs typeface="Arial" panose="020B0604020202020204" pitchFamily="34" charset="0"/>
              </a:rPr>
              <a:t> </a:t>
            </a:r>
            <a:r>
              <a:rPr sz="1300" b="1" dirty="0">
                <a:solidFill>
                  <a:srgbClr val="FFFFFF"/>
                </a:solidFill>
                <a:latin typeface="Arial" panose="020B0604020202020204" pitchFamily="34" charset="0"/>
                <a:cs typeface="Arial" panose="020B0604020202020204" pitchFamily="34" charset="0"/>
              </a:rPr>
              <a:t>MEAN?</a:t>
            </a:r>
            <a:endParaRPr sz="1300" b="1" dirty="0">
              <a:latin typeface="Arial" panose="020B0604020202020204" pitchFamily="34" charset="0"/>
              <a:cs typeface="Arial" panose="020B0604020202020204" pitchFamily="34" charset="0"/>
            </a:endParaRPr>
          </a:p>
        </p:txBody>
      </p:sp>
      <p:sp>
        <p:nvSpPr>
          <p:cNvPr id="51" name="object 30">
            <a:extLst>
              <a:ext uri="{FF2B5EF4-FFF2-40B4-BE49-F238E27FC236}">
                <a16:creationId xmlns:a16="http://schemas.microsoft.com/office/drawing/2014/main" id="{3C9264E7-AC78-504C-9181-F21D5C597089}"/>
              </a:ext>
            </a:extLst>
          </p:cNvPr>
          <p:cNvSpPr txBox="1"/>
          <p:nvPr/>
        </p:nvSpPr>
        <p:spPr>
          <a:xfrm>
            <a:off x="128119" y="1923682"/>
            <a:ext cx="6886957" cy="382156"/>
          </a:xfrm>
          <a:prstGeom prst="rect">
            <a:avLst/>
          </a:prstGeom>
        </p:spPr>
        <p:txBody>
          <a:bodyPr vert="horz" wrap="square" lIns="0" tIns="12700" rIns="0" bIns="0" rtlCol="0">
            <a:spAutoFit/>
          </a:bodyPr>
          <a:lstStyle/>
          <a:p>
            <a:pPr marL="184150" marR="5080" indent="-171450">
              <a:lnSpc>
                <a:spcPct val="100000"/>
              </a:lnSpc>
              <a:spcBef>
                <a:spcPts val="100"/>
              </a:spcBef>
              <a:buFont typeface="Arial" panose="020B0604020202020204" pitchFamily="34" charset="0"/>
              <a:buChar char="•"/>
            </a:pPr>
            <a:r>
              <a:rPr lang="en-GB" sz="1200" spc="-5" dirty="0">
                <a:solidFill>
                  <a:srgbClr val="231F20"/>
                </a:solidFill>
                <a:latin typeface="Arial Regular"/>
                <a:cs typeface="Open Sans"/>
              </a:rPr>
              <a:t>Resting blood flow and ET-1 levels did not change during or after bevacizumab at all studied doses and durations of administration.</a:t>
            </a:r>
            <a:endParaRPr sz="1200" dirty="0">
              <a:latin typeface="Arial Regular"/>
              <a:cs typeface="Open Sans"/>
            </a:endParaRPr>
          </a:p>
        </p:txBody>
      </p:sp>
      <p:grpSp>
        <p:nvGrpSpPr>
          <p:cNvPr id="57" name="Group 56">
            <a:extLst>
              <a:ext uri="{FF2B5EF4-FFF2-40B4-BE49-F238E27FC236}">
                <a16:creationId xmlns:a16="http://schemas.microsoft.com/office/drawing/2014/main" id="{8EDE9AD5-6279-7E43-949A-9E115E2DCFAD}"/>
              </a:ext>
            </a:extLst>
          </p:cNvPr>
          <p:cNvGrpSpPr/>
          <p:nvPr/>
        </p:nvGrpSpPr>
        <p:grpSpPr>
          <a:xfrm>
            <a:off x="81541" y="1592542"/>
            <a:ext cx="7351484" cy="275686"/>
            <a:chOff x="819703" y="4256572"/>
            <a:chExt cx="7351484" cy="275686"/>
          </a:xfrm>
        </p:grpSpPr>
        <p:sp>
          <p:nvSpPr>
            <p:cNvPr id="58" name="Rectangle 57">
              <a:extLst>
                <a:ext uri="{FF2B5EF4-FFF2-40B4-BE49-F238E27FC236}">
                  <a16:creationId xmlns:a16="http://schemas.microsoft.com/office/drawing/2014/main" id="{20FC2F3D-F33C-D246-AF98-58B2C1C5644D}"/>
                </a:ext>
              </a:extLst>
            </p:cNvPr>
            <p:cNvSpPr/>
            <p:nvPr/>
          </p:nvSpPr>
          <p:spPr>
            <a:xfrm>
              <a:off x="819703" y="4256572"/>
              <a:ext cx="7351484" cy="275686"/>
            </a:xfrm>
            <a:prstGeom prst="rect">
              <a:avLst/>
            </a:prstGeom>
            <a:solidFill>
              <a:srgbClr val="028CC6"/>
            </a:solidFill>
            <a:ln>
              <a:solidFill>
                <a:srgbClr val="028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ject 12">
              <a:extLst>
                <a:ext uri="{FF2B5EF4-FFF2-40B4-BE49-F238E27FC236}">
                  <a16:creationId xmlns:a16="http://schemas.microsoft.com/office/drawing/2014/main" id="{6AC36479-4E22-F742-B660-CC6B3BAD1098}"/>
                </a:ext>
              </a:extLst>
            </p:cNvPr>
            <p:cNvSpPr txBox="1"/>
            <p:nvPr/>
          </p:nvSpPr>
          <p:spPr>
            <a:xfrm>
              <a:off x="849988" y="4289993"/>
              <a:ext cx="4781550" cy="212879"/>
            </a:xfrm>
            <a:prstGeom prst="rect">
              <a:avLst/>
            </a:prstGeom>
          </p:spPr>
          <p:txBody>
            <a:bodyPr vert="horz" wrap="square" lIns="0" tIns="12700" rIns="0" bIns="0" rtlCol="0">
              <a:spAutoFit/>
            </a:bodyPr>
            <a:lstStyle/>
            <a:p>
              <a:pPr marL="12700">
                <a:lnSpc>
                  <a:spcPct val="100000"/>
                </a:lnSpc>
                <a:spcBef>
                  <a:spcPts val="100"/>
                </a:spcBef>
              </a:pPr>
              <a:r>
                <a:rPr lang="en-GB" sz="1300" b="1" dirty="0">
                  <a:solidFill>
                    <a:srgbClr val="FFFFFF"/>
                  </a:solidFill>
                  <a:latin typeface="Arial" panose="020B0604020202020204" pitchFamily="34" charset="0"/>
                  <a:cs typeface="Arial" panose="020B0604020202020204" pitchFamily="34" charset="0"/>
                </a:rPr>
                <a:t>PROTOCOL 1: RESTING BLOOD FLOW AND ET-1 LEVELS</a:t>
              </a:r>
              <a:endParaRPr sz="1300" b="1" dirty="0">
                <a:latin typeface="Arial" panose="020B0604020202020204" pitchFamily="34" charset="0"/>
                <a:cs typeface="Arial" panose="020B0604020202020204" pitchFamily="34" charset="0"/>
              </a:endParaRPr>
            </a:p>
          </p:txBody>
        </p:sp>
      </p:grpSp>
      <p:grpSp>
        <p:nvGrpSpPr>
          <p:cNvPr id="60" name="Group 59">
            <a:extLst>
              <a:ext uri="{FF2B5EF4-FFF2-40B4-BE49-F238E27FC236}">
                <a16:creationId xmlns:a16="http://schemas.microsoft.com/office/drawing/2014/main" id="{5BCB3278-BE86-184F-BB51-B0620DE71303}"/>
              </a:ext>
            </a:extLst>
          </p:cNvPr>
          <p:cNvGrpSpPr>
            <a:grpSpLocks noChangeAspect="1"/>
          </p:cNvGrpSpPr>
          <p:nvPr/>
        </p:nvGrpSpPr>
        <p:grpSpPr>
          <a:xfrm>
            <a:off x="1484855" y="2322323"/>
            <a:ext cx="2366600" cy="1760220"/>
            <a:chOff x="843895" y="7506039"/>
            <a:chExt cx="2629556" cy="1955800"/>
          </a:xfrm>
        </p:grpSpPr>
        <p:pic>
          <p:nvPicPr>
            <p:cNvPr id="61" name="Picture 60">
              <a:extLst>
                <a:ext uri="{FF2B5EF4-FFF2-40B4-BE49-F238E27FC236}">
                  <a16:creationId xmlns:a16="http://schemas.microsoft.com/office/drawing/2014/main" id="{77F85A6D-8D37-5F44-BD59-5499E15481AB}"/>
                </a:ext>
              </a:extLst>
            </p:cNvPr>
            <p:cNvPicPr>
              <a:picLocks noChangeAspect="1"/>
            </p:cNvPicPr>
            <p:nvPr/>
          </p:nvPicPr>
          <p:blipFill rotWithShape="1">
            <a:blip r:embed="rId4"/>
            <a:srcRect r="64054"/>
            <a:stretch/>
          </p:blipFill>
          <p:spPr>
            <a:xfrm>
              <a:off x="843895" y="7506039"/>
              <a:ext cx="2629556" cy="1955800"/>
            </a:xfrm>
            <a:prstGeom prst="rect">
              <a:avLst/>
            </a:prstGeom>
          </p:spPr>
        </p:pic>
        <p:pic>
          <p:nvPicPr>
            <p:cNvPr id="62" name="Picture 61">
              <a:extLst>
                <a:ext uri="{FF2B5EF4-FFF2-40B4-BE49-F238E27FC236}">
                  <a16:creationId xmlns:a16="http://schemas.microsoft.com/office/drawing/2014/main" id="{E679FED4-7475-CE42-B9D8-517759250D37}"/>
                </a:ext>
              </a:extLst>
            </p:cNvPr>
            <p:cNvPicPr>
              <a:picLocks noChangeAspect="1"/>
            </p:cNvPicPr>
            <p:nvPr/>
          </p:nvPicPr>
          <p:blipFill rotWithShape="1">
            <a:blip r:embed="rId4"/>
            <a:srcRect l="37314" r="54352" b="80172"/>
            <a:stretch/>
          </p:blipFill>
          <p:spPr>
            <a:xfrm>
              <a:off x="2863851" y="7524158"/>
              <a:ext cx="609600" cy="387791"/>
            </a:xfrm>
            <a:prstGeom prst="rect">
              <a:avLst/>
            </a:prstGeom>
          </p:spPr>
        </p:pic>
      </p:grpSp>
      <p:grpSp>
        <p:nvGrpSpPr>
          <p:cNvPr id="63" name="Group 62">
            <a:extLst>
              <a:ext uri="{FF2B5EF4-FFF2-40B4-BE49-F238E27FC236}">
                <a16:creationId xmlns:a16="http://schemas.microsoft.com/office/drawing/2014/main" id="{DE10EE60-08D6-4E49-87B0-8E73BF19F8A2}"/>
              </a:ext>
            </a:extLst>
          </p:cNvPr>
          <p:cNvGrpSpPr>
            <a:grpSpLocks noChangeAspect="1"/>
          </p:cNvGrpSpPr>
          <p:nvPr/>
        </p:nvGrpSpPr>
        <p:grpSpPr>
          <a:xfrm>
            <a:off x="4117903" y="2341502"/>
            <a:ext cx="2389553" cy="1759018"/>
            <a:chOff x="3367849" y="7521206"/>
            <a:chExt cx="2678813" cy="1971951"/>
          </a:xfrm>
        </p:grpSpPr>
        <p:pic>
          <p:nvPicPr>
            <p:cNvPr id="64" name="Picture 63">
              <a:extLst>
                <a:ext uri="{FF2B5EF4-FFF2-40B4-BE49-F238E27FC236}">
                  <a16:creationId xmlns:a16="http://schemas.microsoft.com/office/drawing/2014/main" id="{8EC2660C-4572-E54B-9ED0-33D36813F54D}"/>
                </a:ext>
              </a:extLst>
            </p:cNvPr>
            <p:cNvPicPr>
              <a:picLocks noChangeAspect="1"/>
            </p:cNvPicPr>
            <p:nvPr/>
          </p:nvPicPr>
          <p:blipFill rotWithShape="1">
            <a:blip r:embed="rId4"/>
            <a:srcRect l="54460" r="8920"/>
            <a:stretch/>
          </p:blipFill>
          <p:spPr>
            <a:xfrm>
              <a:off x="3367849" y="7537357"/>
              <a:ext cx="2678813" cy="1955800"/>
            </a:xfrm>
            <a:prstGeom prst="rect">
              <a:avLst/>
            </a:prstGeom>
          </p:spPr>
        </p:pic>
        <p:pic>
          <p:nvPicPr>
            <p:cNvPr id="65" name="Picture 64">
              <a:extLst>
                <a:ext uri="{FF2B5EF4-FFF2-40B4-BE49-F238E27FC236}">
                  <a16:creationId xmlns:a16="http://schemas.microsoft.com/office/drawing/2014/main" id="{617D562C-BB43-0C48-8423-492EBA04F595}"/>
                </a:ext>
              </a:extLst>
            </p:cNvPr>
            <p:cNvPicPr>
              <a:picLocks noChangeAspect="1"/>
            </p:cNvPicPr>
            <p:nvPr/>
          </p:nvPicPr>
          <p:blipFill rotWithShape="1">
            <a:blip r:embed="rId4"/>
            <a:srcRect l="92677" b="78916"/>
            <a:stretch/>
          </p:blipFill>
          <p:spPr>
            <a:xfrm>
              <a:off x="5504724" y="7521206"/>
              <a:ext cx="535741" cy="412369"/>
            </a:xfrm>
            <a:prstGeom prst="rect">
              <a:avLst/>
            </a:prstGeom>
          </p:spPr>
        </p:pic>
      </p:grpSp>
      <p:sp>
        <p:nvSpPr>
          <p:cNvPr id="66" name="Rectangle 65">
            <a:extLst>
              <a:ext uri="{FF2B5EF4-FFF2-40B4-BE49-F238E27FC236}">
                <a16:creationId xmlns:a16="http://schemas.microsoft.com/office/drawing/2014/main" id="{D543634E-83A7-354C-9F40-A7AA4555DD52}"/>
              </a:ext>
            </a:extLst>
          </p:cNvPr>
          <p:cNvSpPr/>
          <p:nvPr/>
        </p:nvSpPr>
        <p:spPr>
          <a:xfrm>
            <a:off x="245480" y="2597212"/>
            <a:ext cx="1306173" cy="82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rgbClr val="028CC6"/>
                </a:solidFill>
                <a:latin typeface="Arial" panose="020B0604020202020204" pitchFamily="34" charset="0"/>
                <a:cs typeface="Arial" panose="020B0604020202020204" pitchFamily="34" charset="0"/>
              </a:rPr>
              <a:t>RESTING</a:t>
            </a:r>
          </a:p>
          <a:p>
            <a:pPr algn="ctr"/>
            <a:r>
              <a:rPr lang="en-GB" sz="1300" b="1" dirty="0">
                <a:solidFill>
                  <a:srgbClr val="028CC6"/>
                </a:solidFill>
                <a:latin typeface="Arial" panose="020B0604020202020204" pitchFamily="34" charset="0"/>
                <a:cs typeface="Arial" panose="020B0604020202020204" pitchFamily="34" charset="0"/>
              </a:rPr>
              <a:t>BLOOD FLOW</a:t>
            </a:r>
          </a:p>
        </p:txBody>
      </p:sp>
      <p:pic>
        <p:nvPicPr>
          <p:cNvPr id="67" name="Picture 66">
            <a:extLst>
              <a:ext uri="{FF2B5EF4-FFF2-40B4-BE49-F238E27FC236}">
                <a16:creationId xmlns:a16="http://schemas.microsoft.com/office/drawing/2014/main" id="{AFF1A590-A209-A241-B350-849FF3CF71D8}"/>
              </a:ext>
            </a:extLst>
          </p:cNvPr>
          <p:cNvPicPr>
            <a:picLocks noChangeAspect="1"/>
          </p:cNvPicPr>
          <p:nvPr/>
        </p:nvPicPr>
        <p:blipFill rotWithShape="1">
          <a:blip r:embed="rId5"/>
          <a:srcRect r="52256" b="-2535"/>
          <a:stretch/>
        </p:blipFill>
        <p:spPr>
          <a:xfrm>
            <a:off x="1531317" y="4046807"/>
            <a:ext cx="2050975" cy="1504035"/>
          </a:xfrm>
          <a:prstGeom prst="rect">
            <a:avLst/>
          </a:prstGeom>
        </p:spPr>
      </p:pic>
      <p:pic>
        <p:nvPicPr>
          <p:cNvPr id="68" name="Picture 67">
            <a:extLst>
              <a:ext uri="{FF2B5EF4-FFF2-40B4-BE49-F238E27FC236}">
                <a16:creationId xmlns:a16="http://schemas.microsoft.com/office/drawing/2014/main" id="{165A4633-6B37-3444-A875-486E2A53DE1A}"/>
              </a:ext>
            </a:extLst>
          </p:cNvPr>
          <p:cNvPicPr>
            <a:picLocks noChangeAspect="1"/>
          </p:cNvPicPr>
          <p:nvPr/>
        </p:nvPicPr>
        <p:blipFill rotWithShape="1">
          <a:blip r:embed="rId5"/>
          <a:srcRect l="53437"/>
          <a:stretch/>
        </p:blipFill>
        <p:spPr>
          <a:xfrm>
            <a:off x="4032383" y="4046807"/>
            <a:ext cx="2000242" cy="1466850"/>
          </a:xfrm>
          <a:prstGeom prst="rect">
            <a:avLst/>
          </a:prstGeom>
        </p:spPr>
      </p:pic>
      <p:sp>
        <p:nvSpPr>
          <p:cNvPr id="73" name="Rectangle 72">
            <a:extLst>
              <a:ext uri="{FF2B5EF4-FFF2-40B4-BE49-F238E27FC236}">
                <a16:creationId xmlns:a16="http://schemas.microsoft.com/office/drawing/2014/main" id="{C6EE6A1A-B354-A044-99DE-00828E001B5A}"/>
              </a:ext>
            </a:extLst>
          </p:cNvPr>
          <p:cNvSpPr/>
          <p:nvPr/>
        </p:nvSpPr>
        <p:spPr>
          <a:xfrm>
            <a:off x="336424" y="4438670"/>
            <a:ext cx="1083611" cy="326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rgbClr val="028CC6"/>
                </a:solidFill>
                <a:latin typeface="Arial" panose="020B0604020202020204" pitchFamily="34" charset="0"/>
                <a:cs typeface="Arial" panose="020B0604020202020204" pitchFamily="34" charset="0"/>
              </a:rPr>
              <a:t>ET-1 </a:t>
            </a:r>
          </a:p>
          <a:p>
            <a:pPr algn="ctr"/>
            <a:r>
              <a:rPr lang="en-GB" sz="1300" b="1" dirty="0">
                <a:solidFill>
                  <a:srgbClr val="028CC6"/>
                </a:solidFill>
                <a:latin typeface="Arial" panose="020B0604020202020204" pitchFamily="34" charset="0"/>
                <a:cs typeface="Arial" panose="020B0604020202020204" pitchFamily="34" charset="0"/>
              </a:rPr>
              <a:t>LEVELS</a:t>
            </a:r>
          </a:p>
        </p:txBody>
      </p:sp>
      <p:sp>
        <p:nvSpPr>
          <p:cNvPr id="74" name="object 34">
            <a:extLst>
              <a:ext uri="{FF2B5EF4-FFF2-40B4-BE49-F238E27FC236}">
                <a16:creationId xmlns:a16="http://schemas.microsoft.com/office/drawing/2014/main" id="{6411AB8B-42D7-B049-BF38-2242AFF13F78}"/>
              </a:ext>
            </a:extLst>
          </p:cNvPr>
          <p:cNvSpPr txBox="1"/>
          <p:nvPr/>
        </p:nvSpPr>
        <p:spPr>
          <a:xfrm>
            <a:off x="793492" y="5684978"/>
            <a:ext cx="6293473" cy="212879"/>
          </a:xfrm>
          <a:prstGeom prst="rect">
            <a:avLst/>
          </a:prstGeom>
        </p:spPr>
        <p:txBody>
          <a:bodyPr vert="horz" wrap="square" lIns="0" tIns="12700" rIns="0" bIns="0" rtlCol="0">
            <a:spAutoFit/>
          </a:bodyPr>
          <a:lstStyle/>
          <a:p>
            <a:pPr marL="222250">
              <a:lnSpc>
                <a:spcPct val="100000"/>
              </a:lnSpc>
              <a:spcBef>
                <a:spcPts val="100"/>
              </a:spcBef>
            </a:pPr>
            <a:r>
              <a:rPr lang="en-GB" sz="1300" b="1" dirty="0">
                <a:solidFill>
                  <a:srgbClr val="FFFFFF"/>
                </a:solidFill>
                <a:latin typeface="Arial" panose="020B0604020202020204" pitchFamily="34" charset="0"/>
                <a:cs typeface="Arial" panose="020B0604020202020204" pitchFamily="34" charset="0"/>
              </a:rPr>
              <a:t>Text to explain any Graphic</a:t>
            </a:r>
            <a:endParaRPr sz="1200" dirty="0">
              <a:latin typeface="Arial Regular"/>
              <a:cs typeface="Open Sans"/>
            </a:endParaRPr>
          </a:p>
        </p:txBody>
      </p:sp>
      <p:grpSp>
        <p:nvGrpSpPr>
          <p:cNvPr id="75" name="Group 74">
            <a:extLst>
              <a:ext uri="{FF2B5EF4-FFF2-40B4-BE49-F238E27FC236}">
                <a16:creationId xmlns:a16="http://schemas.microsoft.com/office/drawing/2014/main" id="{B72F924A-C86A-214C-99CC-8019BB6EAEC7}"/>
              </a:ext>
            </a:extLst>
          </p:cNvPr>
          <p:cNvGrpSpPr/>
          <p:nvPr/>
        </p:nvGrpSpPr>
        <p:grpSpPr>
          <a:xfrm>
            <a:off x="90124" y="5572728"/>
            <a:ext cx="7330480" cy="260605"/>
            <a:chOff x="814388" y="1369468"/>
            <a:chExt cx="6607131" cy="190892"/>
          </a:xfrm>
        </p:grpSpPr>
        <p:sp>
          <p:nvSpPr>
            <p:cNvPr id="76" name="Rectangle 75">
              <a:extLst>
                <a:ext uri="{FF2B5EF4-FFF2-40B4-BE49-F238E27FC236}">
                  <a16:creationId xmlns:a16="http://schemas.microsoft.com/office/drawing/2014/main" id="{8A4BC1CD-D6AA-004F-877E-15F3A8524E5F}"/>
                </a:ext>
              </a:extLst>
            </p:cNvPr>
            <p:cNvSpPr/>
            <p:nvPr/>
          </p:nvSpPr>
          <p:spPr>
            <a:xfrm>
              <a:off x="814388" y="1369468"/>
              <a:ext cx="6607131" cy="190892"/>
            </a:xfrm>
            <a:prstGeom prst="rect">
              <a:avLst/>
            </a:prstGeom>
            <a:solidFill>
              <a:srgbClr val="028CC6"/>
            </a:solidFill>
            <a:ln>
              <a:solidFill>
                <a:srgbClr val="028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bject 12">
              <a:extLst>
                <a:ext uri="{FF2B5EF4-FFF2-40B4-BE49-F238E27FC236}">
                  <a16:creationId xmlns:a16="http://schemas.microsoft.com/office/drawing/2014/main" id="{BE0BA560-443B-4D49-9DCF-498ABC92E9C1}"/>
                </a:ext>
              </a:extLst>
            </p:cNvPr>
            <p:cNvSpPr txBox="1"/>
            <p:nvPr/>
          </p:nvSpPr>
          <p:spPr>
            <a:xfrm>
              <a:off x="854990" y="1396383"/>
              <a:ext cx="6481489" cy="110615"/>
            </a:xfrm>
            <a:prstGeom prst="rect">
              <a:avLst/>
            </a:prstGeom>
          </p:spPr>
          <p:txBody>
            <a:bodyPr vert="horz" wrap="square" lIns="0" tIns="12700" rIns="0" bIns="0" rtlCol="0">
              <a:spAutoFit/>
            </a:bodyPr>
            <a:lstStyle/>
            <a:p>
              <a:pPr marL="12700">
                <a:lnSpc>
                  <a:spcPct val="100000"/>
                </a:lnSpc>
                <a:spcBef>
                  <a:spcPts val="100"/>
                </a:spcBef>
              </a:pPr>
              <a:r>
                <a:rPr lang="en-GB" sz="1300" b="1" dirty="0">
                  <a:solidFill>
                    <a:srgbClr val="FFFFFF"/>
                  </a:solidFill>
                  <a:latin typeface="Arial" panose="020B0604020202020204" pitchFamily="34" charset="0"/>
                  <a:cs typeface="Arial" panose="020B0604020202020204" pitchFamily="34" charset="0"/>
                </a:rPr>
                <a:t>PROTOCOL 2: STIMULATED BLOOD FLOW AND </a:t>
              </a:r>
              <a:r>
                <a:rPr lang="en-GB" sz="1300" b="1" dirty="0" err="1">
                  <a:solidFill>
                    <a:srgbClr val="FFFFFF"/>
                  </a:solidFill>
                  <a:latin typeface="Arial" panose="020B0604020202020204" pitchFamily="34" charset="0"/>
                  <a:cs typeface="Arial" panose="020B0604020202020204" pitchFamily="34" charset="0"/>
                </a:rPr>
                <a:t>tPA</a:t>
              </a:r>
              <a:r>
                <a:rPr lang="en-GB" sz="1300" b="1" dirty="0">
                  <a:solidFill>
                    <a:srgbClr val="FFFFFF"/>
                  </a:solidFill>
                  <a:latin typeface="Arial" panose="020B0604020202020204" pitchFamily="34" charset="0"/>
                  <a:cs typeface="Arial" panose="020B0604020202020204" pitchFamily="34" charset="0"/>
                </a:rPr>
                <a:t> RELEASE</a:t>
              </a:r>
              <a:endParaRPr sz="1300" b="1" dirty="0">
                <a:latin typeface="Arial" panose="020B0604020202020204" pitchFamily="34" charset="0"/>
                <a:cs typeface="Arial" panose="020B0604020202020204" pitchFamily="34" charset="0"/>
              </a:endParaRPr>
            </a:p>
          </p:txBody>
        </p:sp>
      </p:grpSp>
      <p:sp>
        <p:nvSpPr>
          <p:cNvPr id="78" name="object 30">
            <a:extLst>
              <a:ext uri="{FF2B5EF4-FFF2-40B4-BE49-F238E27FC236}">
                <a16:creationId xmlns:a16="http://schemas.microsoft.com/office/drawing/2014/main" id="{72076ECD-4E63-FB44-B5C6-20BBA8E50AF0}"/>
              </a:ext>
            </a:extLst>
          </p:cNvPr>
          <p:cNvSpPr txBox="1"/>
          <p:nvPr/>
        </p:nvSpPr>
        <p:spPr>
          <a:xfrm>
            <a:off x="137610" y="6004877"/>
            <a:ext cx="6582244" cy="197490"/>
          </a:xfrm>
          <a:prstGeom prst="rect">
            <a:avLst/>
          </a:prstGeom>
        </p:spPr>
        <p:txBody>
          <a:bodyPr vert="horz" wrap="square" lIns="0" tIns="12700" rIns="0" bIns="0" rtlCol="0">
            <a:spAutoFit/>
          </a:bodyPr>
          <a:lstStyle/>
          <a:p>
            <a:pPr marL="184150" marR="5080" indent="-171450">
              <a:lnSpc>
                <a:spcPct val="100000"/>
              </a:lnSpc>
              <a:spcBef>
                <a:spcPts val="100"/>
              </a:spcBef>
              <a:buFont typeface="Arial" panose="020B0604020202020204" pitchFamily="34" charset="0"/>
              <a:buChar char="•"/>
            </a:pPr>
            <a:r>
              <a:rPr lang="en-GB" sz="1200" spc="-5" dirty="0">
                <a:solidFill>
                  <a:srgbClr val="231F20"/>
                </a:solidFill>
                <a:latin typeface="Arial Regular"/>
                <a:cs typeface="Open Sans"/>
              </a:rPr>
              <a:t>Bevacizumab did not alter bradykinin-induced stimulated blood flow or tPA release.</a:t>
            </a:r>
            <a:endParaRPr sz="1200" dirty="0">
              <a:latin typeface="Arial Regular"/>
              <a:cs typeface="Open Sans"/>
            </a:endParaRPr>
          </a:p>
        </p:txBody>
      </p:sp>
      <p:sp>
        <p:nvSpPr>
          <p:cNvPr id="79" name="Rectangle 78">
            <a:extLst>
              <a:ext uri="{FF2B5EF4-FFF2-40B4-BE49-F238E27FC236}">
                <a16:creationId xmlns:a16="http://schemas.microsoft.com/office/drawing/2014/main" id="{6208E39E-7E7B-504E-8F62-8F26BDE19764}"/>
              </a:ext>
            </a:extLst>
          </p:cNvPr>
          <p:cNvSpPr/>
          <p:nvPr/>
        </p:nvSpPr>
        <p:spPr>
          <a:xfrm>
            <a:off x="189876" y="6671699"/>
            <a:ext cx="1482203" cy="48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rgbClr val="028CC6"/>
                </a:solidFill>
                <a:latin typeface="Arial" panose="020B0604020202020204" pitchFamily="34" charset="0"/>
                <a:cs typeface="Arial" panose="020B0604020202020204" pitchFamily="34" charset="0"/>
              </a:rPr>
              <a:t>STIMULATED </a:t>
            </a:r>
          </a:p>
          <a:p>
            <a:pPr algn="ctr"/>
            <a:r>
              <a:rPr lang="en-GB" sz="1300" b="1" dirty="0">
                <a:solidFill>
                  <a:srgbClr val="028CC6"/>
                </a:solidFill>
                <a:latin typeface="Arial" panose="020B0604020202020204" pitchFamily="34" charset="0"/>
                <a:cs typeface="Arial" panose="020B0604020202020204" pitchFamily="34" charset="0"/>
              </a:rPr>
              <a:t>BLOOD FLOW</a:t>
            </a:r>
          </a:p>
        </p:txBody>
      </p:sp>
      <p:grpSp>
        <p:nvGrpSpPr>
          <p:cNvPr id="80" name="Group 79">
            <a:extLst>
              <a:ext uri="{FF2B5EF4-FFF2-40B4-BE49-F238E27FC236}">
                <a16:creationId xmlns:a16="http://schemas.microsoft.com/office/drawing/2014/main" id="{FC79862F-B055-2448-B3E9-2A060AF5C118}"/>
              </a:ext>
            </a:extLst>
          </p:cNvPr>
          <p:cNvGrpSpPr>
            <a:grpSpLocks noChangeAspect="1"/>
          </p:cNvGrpSpPr>
          <p:nvPr/>
        </p:nvGrpSpPr>
        <p:grpSpPr>
          <a:xfrm>
            <a:off x="1557677" y="6338290"/>
            <a:ext cx="2417826" cy="1736969"/>
            <a:chOff x="0" y="7925838"/>
            <a:chExt cx="2014855" cy="1514475"/>
          </a:xfrm>
        </p:grpSpPr>
        <p:pic>
          <p:nvPicPr>
            <p:cNvPr id="81" name="Picture 80">
              <a:extLst>
                <a:ext uri="{FF2B5EF4-FFF2-40B4-BE49-F238E27FC236}">
                  <a16:creationId xmlns:a16="http://schemas.microsoft.com/office/drawing/2014/main" id="{2B5C6B56-760F-3A4E-871D-BDC4ED38DEC1}"/>
                </a:ext>
              </a:extLst>
            </p:cNvPr>
            <p:cNvPicPr>
              <a:picLocks noChangeAspect="1"/>
            </p:cNvPicPr>
            <p:nvPr/>
          </p:nvPicPr>
          <p:blipFill rotWithShape="1">
            <a:blip r:embed="rId6"/>
            <a:srcRect r="66262"/>
            <a:stretch/>
          </p:blipFill>
          <p:spPr>
            <a:xfrm>
              <a:off x="0" y="7925838"/>
              <a:ext cx="2011644" cy="1514475"/>
            </a:xfrm>
            <a:prstGeom prst="rect">
              <a:avLst/>
            </a:prstGeom>
          </p:spPr>
        </p:pic>
        <p:pic>
          <p:nvPicPr>
            <p:cNvPr id="82" name="Picture 81">
              <a:extLst>
                <a:ext uri="{FF2B5EF4-FFF2-40B4-BE49-F238E27FC236}">
                  <a16:creationId xmlns:a16="http://schemas.microsoft.com/office/drawing/2014/main" id="{41FBA9BF-ECEA-404C-8135-21077AB7EC83}"/>
                </a:ext>
              </a:extLst>
            </p:cNvPr>
            <p:cNvPicPr>
              <a:picLocks noChangeAspect="1"/>
            </p:cNvPicPr>
            <p:nvPr/>
          </p:nvPicPr>
          <p:blipFill rotWithShape="1">
            <a:blip r:embed="rId6"/>
            <a:srcRect l="33242" r="59130" b="82343"/>
            <a:stretch/>
          </p:blipFill>
          <p:spPr>
            <a:xfrm>
              <a:off x="437818" y="7985623"/>
              <a:ext cx="454849" cy="267407"/>
            </a:xfrm>
            <a:prstGeom prst="rect">
              <a:avLst/>
            </a:prstGeom>
          </p:spPr>
        </p:pic>
        <p:pic>
          <p:nvPicPr>
            <p:cNvPr id="83" name="Picture 82">
              <a:extLst>
                <a:ext uri="{FF2B5EF4-FFF2-40B4-BE49-F238E27FC236}">
                  <a16:creationId xmlns:a16="http://schemas.microsoft.com/office/drawing/2014/main" id="{9950BFC1-7091-794E-B9CC-98D96635D3DE}"/>
                </a:ext>
              </a:extLst>
            </p:cNvPr>
            <p:cNvPicPr>
              <a:picLocks noChangeAspect="1"/>
            </p:cNvPicPr>
            <p:nvPr/>
          </p:nvPicPr>
          <p:blipFill rotWithShape="1">
            <a:blip r:embed="rId6"/>
            <a:srcRect l="33242" t="17657" r="51667" b="62274"/>
            <a:stretch/>
          </p:blipFill>
          <p:spPr>
            <a:xfrm>
              <a:off x="1115031" y="8599634"/>
              <a:ext cx="899824" cy="303945"/>
            </a:xfrm>
            <a:prstGeom prst="rect">
              <a:avLst/>
            </a:prstGeom>
          </p:spPr>
        </p:pic>
      </p:grpSp>
      <p:grpSp>
        <p:nvGrpSpPr>
          <p:cNvPr id="84" name="Group 83">
            <a:extLst>
              <a:ext uri="{FF2B5EF4-FFF2-40B4-BE49-F238E27FC236}">
                <a16:creationId xmlns:a16="http://schemas.microsoft.com/office/drawing/2014/main" id="{B9BBF4EC-BAFF-5647-A257-14C5616CC446}"/>
              </a:ext>
            </a:extLst>
          </p:cNvPr>
          <p:cNvGrpSpPr>
            <a:grpSpLocks noChangeAspect="1"/>
          </p:cNvGrpSpPr>
          <p:nvPr/>
        </p:nvGrpSpPr>
        <p:grpSpPr>
          <a:xfrm>
            <a:off x="4102700" y="6333405"/>
            <a:ext cx="2413973" cy="1741854"/>
            <a:chOff x="2057510" y="7923797"/>
            <a:chExt cx="2011644" cy="1514475"/>
          </a:xfrm>
        </p:grpSpPr>
        <p:pic>
          <p:nvPicPr>
            <p:cNvPr id="85" name="Picture 84">
              <a:extLst>
                <a:ext uri="{FF2B5EF4-FFF2-40B4-BE49-F238E27FC236}">
                  <a16:creationId xmlns:a16="http://schemas.microsoft.com/office/drawing/2014/main" id="{6DC1DE1F-4849-6D41-8C9B-4A458272AAA8}"/>
                </a:ext>
              </a:extLst>
            </p:cNvPr>
            <p:cNvPicPr>
              <a:picLocks noChangeAspect="1"/>
            </p:cNvPicPr>
            <p:nvPr/>
          </p:nvPicPr>
          <p:blipFill rotWithShape="1">
            <a:blip r:embed="rId6"/>
            <a:srcRect l="52502" r="13760"/>
            <a:stretch/>
          </p:blipFill>
          <p:spPr>
            <a:xfrm>
              <a:off x="2057510" y="7923797"/>
              <a:ext cx="2011644" cy="1514475"/>
            </a:xfrm>
            <a:prstGeom prst="rect">
              <a:avLst/>
            </a:prstGeom>
          </p:spPr>
        </p:pic>
        <p:pic>
          <p:nvPicPr>
            <p:cNvPr id="86" name="Picture 85">
              <a:extLst>
                <a:ext uri="{FF2B5EF4-FFF2-40B4-BE49-F238E27FC236}">
                  <a16:creationId xmlns:a16="http://schemas.microsoft.com/office/drawing/2014/main" id="{35FE06B1-7EA7-1E4C-BBA0-A8CB653DA5EB}"/>
                </a:ext>
              </a:extLst>
            </p:cNvPr>
            <p:cNvPicPr>
              <a:picLocks noChangeAspect="1"/>
            </p:cNvPicPr>
            <p:nvPr/>
          </p:nvPicPr>
          <p:blipFill rotWithShape="1">
            <a:blip r:embed="rId6"/>
            <a:srcRect l="84909" r="6336" b="86118"/>
            <a:stretch/>
          </p:blipFill>
          <p:spPr>
            <a:xfrm>
              <a:off x="2495043" y="7985623"/>
              <a:ext cx="522017" cy="210253"/>
            </a:xfrm>
            <a:prstGeom prst="rect">
              <a:avLst/>
            </a:prstGeom>
          </p:spPr>
        </p:pic>
        <p:pic>
          <p:nvPicPr>
            <p:cNvPr id="87" name="Picture 86">
              <a:extLst>
                <a:ext uri="{FF2B5EF4-FFF2-40B4-BE49-F238E27FC236}">
                  <a16:creationId xmlns:a16="http://schemas.microsoft.com/office/drawing/2014/main" id="{FC1A7F3B-46E5-FC4E-8EC6-D21D3126CF45}"/>
                </a:ext>
              </a:extLst>
            </p:cNvPr>
            <p:cNvPicPr>
              <a:picLocks noChangeAspect="1"/>
            </p:cNvPicPr>
            <p:nvPr/>
          </p:nvPicPr>
          <p:blipFill rotWithShape="1">
            <a:blip r:embed="rId6"/>
            <a:srcRect l="84909" t="15794" b="62274"/>
            <a:stretch/>
          </p:blipFill>
          <p:spPr>
            <a:xfrm>
              <a:off x="3071466" y="8575122"/>
              <a:ext cx="899824" cy="332160"/>
            </a:xfrm>
            <a:prstGeom prst="rect">
              <a:avLst/>
            </a:prstGeom>
          </p:spPr>
        </p:pic>
      </p:grpSp>
      <p:sp>
        <p:nvSpPr>
          <p:cNvPr id="88" name="Rectangle 87">
            <a:extLst>
              <a:ext uri="{FF2B5EF4-FFF2-40B4-BE49-F238E27FC236}">
                <a16:creationId xmlns:a16="http://schemas.microsoft.com/office/drawing/2014/main" id="{B0B3BBD9-33B2-6143-A315-26F06073F125}"/>
              </a:ext>
            </a:extLst>
          </p:cNvPr>
          <p:cNvSpPr/>
          <p:nvPr/>
        </p:nvSpPr>
        <p:spPr>
          <a:xfrm>
            <a:off x="90124" y="8192256"/>
            <a:ext cx="7330480" cy="292529"/>
          </a:xfrm>
          <a:prstGeom prst="rect">
            <a:avLst/>
          </a:prstGeom>
          <a:solidFill>
            <a:srgbClr val="028CC6"/>
          </a:solidFill>
          <a:ln>
            <a:solidFill>
              <a:srgbClr val="028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latin typeface="Arial" panose="020B0604020202020204" pitchFamily="34" charset="0"/>
                <a:cs typeface="Arial" panose="020B0604020202020204" pitchFamily="34" charset="0"/>
              </a:rPr>
              <a:t>PROTOCOL 2: EFFECTS OF ENDOTHELIN RECEPTOR BLOCKER</a:t>
            </a:r>
          </a:p>
        </p:txBody>
      </p:sp>
      <p:sp>
        <p:nvSpPr>
          <p:cNvPr id="89" name="object 30">
            <a:extLst>
              <a:ext uri="{FF2B5EF4-FFF2-40B4-BE49-F238E27FC236}">
                <a16:creationId xmlns:a16="http://schemas.microsoft.com/office/drawing/2014/main" id="{49875C30-3000-1D44-A257-D9B8C573A4FF}"/>
              </a:ext>
            </a:extLst>
          </p:cNvPr>
          <p:cNvSpPr txBox="1"/>
          <p:nvPr/>
        </p:nvSpPr>
        <p:spPr>
          <a:xfrm rot="10800000" flipV="1">
            <a:off x="4437533" y="8897498"/>
            <a:ext cx="2792862" cy="751488"/>
          </a:xfrm>
          <a:prstGeom prst="rect">
            <a:avLst/>
          </a:prstGeom>
        </p:spPr>
        <p:txBody>
          <a:bodyPr vert="horz" wrap="square" lIns="0" tIns="12700" rIns="0" bIns="0" rtlCol="0">
            <a:spAutoFit/>
          </a:bodyPr>
          <a:lstStyle/>
          <a:p>
            <a:pPr marL="184150" marR="5080" indent="-171450">
              <a:lnSpc>
                <a:spcPct val="100000"/>
              </a:lnSpc>
              <a:spcBef>
                <a:spcPts val="100"/>
              </a:spcBef>
              <a:buFont typeface="Arial" panose="020B0604020202020204" pitchFamily="34" charset="0"/>
              <a:buChar char="•"/>
            </a:pPr>
            <a:r>
              <a:rPr lang="en-GB" sz="1200" spc="-5" dirty="0">
                <a:solidFill>
                  <a:srgbClr val="231F20"/>
                </a:solidFill>
                <a:latin typeface="Arial Regular"/>
                <a:cs typeface="Open Sans"/>
              </a:rPr>
              <a:t>The endothelin receptor blocker BQ-123 did not alter bradykinin-induced stimulated blood flow when bevacizumab was present.</a:t>
            </a:r>
            <a:endParaRPr sz="1200" dirty="0">
              <a:latin typeface="Arial Regular"/>
              <a:cs typeface="Open Sans"/>
            </a:endParaRPr>
          </a:p>
        </p:txBody>
      </p:sp>
      <p:grpSp>
        <p:nvGrpSpPr>
          <p:cNvPr id="90" name="Group 89">
            <a:extLst>
              <a:ext uri="{FF2B5EF4-FFF2-40B4-BE49-F238E27FC236}">
                <a16:creationId xmlns:a16="http://schemas.microsoft.com/office/drawing/2014/main" id="{D4508590-65D5-3142-BDA4-F0EA1B5551D1}"/>
              </a:ext>
            </a:extLst>
          </p:cNvPr>
          <p:cNvGrpSpPr/>
          <p:nvPr/>
        </p:nvGrpSpPr>
        <p:grpSpPr>
          <a:xfrm>
            <a:off x="1586312" y="8642938"/>
            <a:ext cx="2516388" cy="1421952"/>
            <a:chOff x="1584325" y="5964804"/>
            <a:chExt cx="3020551" cy="2035239"/>
          </a:xfrm>
        </p:grpSpPr>
        <p:pic>
          <p:nvPicPr>
            <p:cNvPr id="91" name="Picture 90">
              <a:extLst>
                <a:ext uri="{FF2B5EF4-FFF2-40B4-BE49-F238E27FC236}">
                  <a16:creationId xmlns:a16="http://schemas.microsoft.com/office/drawing/2014/main" id="{3A2F2847-CA22-2844-92D6-59EF94C77AC4}"/>
                </a:ext>
              </a:extLst>
            </p:cNvPr>
            <p:cNvPicPr/>
            <p:nvPr/>
          </p:nvPicPr>
          <p:blipFill rotWithShape="1">
            <a:blip r:embed="rId7">
              <a:extLst>
                <a:ext uri="{28A0092B-C50C-407E-A947-70E740481C1C}">
                  <a14:useLocalDpi xmlns:a14="http://schemas.microsoft.com/office/drawing/2010/main" val="0"/>
                </a:ext>
              </a:extLst>
            </a:blip>
            <a:srcRect t="12881" r="31161"/>
            <a:stretch/>
          </p:blipFill>
          <p:spPr>
            <a:xfrm>
              <a:off x="1584325" y="5964804"/>
              <a:ext cx="3020551" cy="2035239"/>
            </a:xfrm>
            <a:prstGeom prst="rect">
              <a:avLst/>
            </a:prstGeom>
          </p:spPr>
        </p:pic>
        <p:pic>
          <p:nvPicPr>
            <p:cNvPr id="92" name="Picture 91">
              <a:extLst>
                <a:ext uri="{FF2B5EF4-FFF2-40B4-BE49-F238E27FC236}">
                  <a16:creationId xmlns:a16="http://schemas.microsoft.com/office/drawing/2014/main" id="{149A5417-012B-2C4E-98CD-F72DD4695050}"/>
                </a:ext>
              </a:extLst>
            </p:cNvPr>
            <p:cNvPicPr/>
            <p:nvPr/>
          </p:nvPicPr>
          <p:blipFill rotWithShape="1">
            <a:blip r:embed="rId7">
              <a:extLst>
                <a:ext uri="{28A0092B-C50C-407E-A947-70E740481C1C}">
                  <a14:useLocalDpi xmlns:a14="http://schemas.microsoft.com/office/drawing/2010/main" val="0"/>
                </a:ext>
              </a:extLst>
            </a:blip>
            <a:srcRect l="71074" t="5479" r="13531" b="78428"/>
            <a:stretch/>
          </p:blipFill>
          <p:spPr>
            <a:xfrm>
              <a:off x="2340639" y="5964805"/>
              <a:ext cx="675519" cy="375965"/>
            </a:xfrm>
            <a:prstGeom prst="rect">
              <a:avLst/>
            </a:prstGeom>
          </p:spPr>
        </p:pic>
        <p:pic>
          <p:nvPicPr>
            <p:cNvPr id="93" name="Picture 92">
              <a:extLst>
                <a:ext uri="{FF2B5EF4-FFF2-40B4-BE49-F238E27FC236}">
                  <a16:creationId xmlns:a16="http://schemas.microsoft.com/office/drawing/2014/main" id="{5B17B92A-4E3A-0047-A041-E7A6826C2832}"/>
                </a:ext>
              </a:extLst>
            </p:cNvPr>
            <p:cNvPicPr/>
            <p:nvPr/>
          </p:nvPicPr>
          <p:blipFill rotWithShape="1">
            <a:blip r:embed="rId7">
              <a:extLst>
                <a:ext uri="{28A0092B-C50C-407E-A947-70E740481C1C}">
                  <a14:useLocalDpi xmlns:a14="http://schemas.microsoft.com/office/drawing/2010/main" val="0"/>
                </a:ext>
              </a:extLst>
            </a:blip>
            <a:srcRect l="68839" t="24306" r="1375" b="59625"/>
            <a:stretch/>
          </p:blipFill>
          <p:spPr>
            <a:xfrm>
              <a:off x="3297902" y="6986506"/>
              <a:ext cx="1306974" cy="375396"/>
            </a:xfrm>
            <a:prstGeom prst="rect">
              <a:avLst/>
            </a:prstGeom>
          </p:spPr>
        </p:pic>
      </p:grpSp>
      <p:sp>
        <p:nvSpPr>
          <p:cNvPr id="100" name="Rectangle 99">
            <a:extLst>
              <a:ext uri="{FF2B5EF4-FFF2-40B4-BE49-F238E27FC236}">
                <a16:creationId xmlns:a16="http://schemas.microsoft.com/office/drawing/2014/main" id="{867E7407-FB2E-DF44-9965-CFDD59D99355}"/>
              </a:ext>
            </a:extLst>
          </p:cNvPr>
          <p:cNvSpPr/>
          <p:nvPr/>
        </p:nvSpPr>
        <p:spPr>
          <a:xfrm>
            <a:off x="128119" y="8976431"/>
            <a:ext cx="1482203" cy="481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rgbClr val="028CC6"/>
                </a:solidFill>
                <a:latin typeface="Arial" panose="020B0604020202020204" pitchFamily="34" charset="0"/>
                <a:cs typeface="Arial" panose="020B0604020202020204" pitchFamily="34" charset="0"/>
              </a:rPr>
              <a:t>STIMULATED </a:t>
            </a:r>
          </a:p>
          <a:p>
            <a:pPr algn="ctr"/>
            <a:r>
              <a:rPr lang="en-GB" sz="1300" b="1" dirty="0">
                <a:solidFill>
                  <a:srgbClr val="028CC6"/>
                </a:solidFill>
                <a:latin typeface="Arial" panose="020B0604020202020204" pitchFamily="34" charset="0"/>
                <a:cs typeface="Arial" panose="020B0604020202020204" pitchFamily="34" charset="0"/>
              </a:rPr>
              <a:t>BLOOD FLOW</a:t>
            </a:r>
          </a:p>
        </p:txBody>
      </p:sp>
    </p:spTree>
    <p:extLst>
      <p:ext uri="{BB962C8B-B14F-4D97-AF65-F5344CB8AC3E}">
        <p14:creationId xmlns:p14="http://schemas.microsoft.com/office/powerpoint/2010/main" val="13420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91242" y="8046720"/>
            <a:ext cx="3576056" cy="576580"/>
            <a:chOff x="322404" y="7298705"/>
            <a:chExt cx="3576056" cy="576580"/>
          </a:xfrm>
        </p:grpSpPr>
        <p:sp>
          <p:nvSpPr>
            <p:cNvPr id="12" name="object 12"/>
            <p:cNvSpPr/>
            <p:nvPr/>
          </p:nvSpPr>
          <p:spPr>
            <a:xfrm>
              <a:off x="322404" y="7298705"/>
              <a:ext cx="576580" cy="576580"/>
            </a:xfrm>
            <a:custGeom>
              <a:avLst/>
              <a:gdLst/>
              <a:ahLst/>
              <a:cxnLst/>
              <a:rect l="l" t="t" r="r" b="b"/>
              <a:pathLst>
                <a:path w="576580" h="576579">
                  <a:moveTo>
                    <a:pt x="575995" y="287997"/>
                  </a:moveTo>
                  <a:lnTo>
                    <a:pt x="572226" y="334712"/>
                  </a:lnTo>
                  <a:lnTo>
                    <a:pt x="561313" y="379028"/>
                  </a:lnTo>
                  <a:lnTo>
                    <a:pt x="543849" y="420351"/>
                  </a:lnTo>
                  <a:lnTo>
                    <a:pt x="520428" y="458089"/>
                  </a:lnTo>
                  <a:lnTo>
                    <a:pt x="491642" y="491648"/>
                  </a:lnTo>
                  <a:lnTo>
                    <a:pt x="458084" y="520436"/>
                  </a:lnTo>
                  <a:lnTo>
                    <a:pt x="420348" y="543859"/>
                  </a:lnTo>
                  <a:lnTo>
                    <a:pt x="379026" y="561324"/>
                  </a:lnTo>
                  <a:lnTo>
                    <a:pt x="334712" y="572238"/>
                  </a:lnTo>
                  <a:lnTo>
                    <a:pt x="287997" y="576008"/>
                  </a:lnTo>
                  <a:lnTo>
                    <a:pt x="241283" y="572238"/>
                  </a:lnTo>
                  <a:lnTo>
                    <a:pt x="196969" y="561324"/>
                  </a:lnTo>
                  <a:lnTo>
                    <a:pt x="155647" y="543859"/>
                  </a:lnTo>
                  <a:lnTo>
                    <a:pt x="117910" y="520436"/>
                  </a:lnTo>
                  <a:lnTo>
                    <a:pt x="84353" y="491648"/>
                  </a:lnTo>
                  <a:lnTo>
                    <a:pt x="55567" y="458089"/>
                  </a:lnTo>
                  <a:lnTo>
                    <a:pt x="32146" y="420351"/>
                  </a:lnTo>
                  <a:lnTo>
                    <a:pt x="14682" y="379028"/>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13" name="object 13"/>
            <p:cNvSpPr/>
            <p:nvPr/>
          </p:nvSpPr>
          <p:spPr>
            <a:xfrm>
              <a:off x="804740" y="7402118"/>
              <a:ext cx="3093720" cy="314325"/>
            </a:xfrm>
            <a:custGeom>
              <a:avLst/>
              <a:gdLst/>
              <a:ahLst/>
              <a:cxnLst/>
              <a:rect l="l" t="t" r="r" b="b"/>
              <a:pathLst>
                <a:path w="3093720" h="314325">
                  <a:moveTo>
                    <a:pt x="3093427" y="0"/>
                  </a:moveTo>
                  <a:lnTo>
                    <a:pt x="0" y="0"/>
                  </a:lnTo>
                  <a:lnTo>
                    <a:pt x="16596" y="18782"/>
                  </a:lnTo>
                  <a:lnTo>
                    <a:pt x="31400" y="39063"/>
                  </a:lnTo>
                  <a:lnTo>
                    <a:pt x="55105" y="83642"/>
                  </a:lnTo>
                  <a:lnTo>
                    <a:pt x="70089" y="132740"/>
                  </a:lnTo>
                  <a:lnTo>
                    <a:pt x="75311" y="185381"/>
                  </a:lnTo>
                  <a:lnTo>
                    <a:pt x="74747" y="202789"/>
                  </a:lnTo>
                  <a:lnTo>
                    <a:pt x="66586" y="253072"/>
                  </a:lnTo>
                  <a:lnTo>
                    <a:pt x="49482" y="299728"/>
                  </a:lnTo>
                  <a:lnTo>
                    <a:pt x="41960" y="314325"/>
                  </a:lnTo>
                  <a:lnTo>
                    <a:pt x="3093427" y="314325"/>
                  </a:lnTo>
                  <a:lnTo>
                    <a:pt x="3093427" y="0"/>
                  </a:lnTo>
                  <a:close/>
                </a:path>
              </a:pathLst>
            </a:custGeom>
            <a:solidFill>
              <a:srgbClr val="028CC6"/>
            </a:solidFill>
          </p:spPr>
          <p:txBody>
            <a:bodyPr wrap="square" lIns="0" tIns="0" rIns="0" bIns="0" rtlCol="0"/>
            <a:lstStyle/>
            <a:p>
              <a:endParaRPr/>
            </a:p>
          </p:txBody>
        </p:sp>
        <p:sp>
          <p:nvSpPr>
            <p:cNvPr id="14" name="object 14"/>
            <p:cNvSpPr/>
            <p:nvPr/>
          </p:nvSpPr>
          <p:spPr>
            <a:xfrm>
              <a:off x="351646" y="7330633"/>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5" name="object 15"/>
            <p:cNvSpPr/>
            <p:nvPr/>
          </p:nvSpPr>
          <p:spPr>
            <a:xfrm>
              <a:off x="401574" y="7425272"/>
              <a:ext cx="400050" cy="307340"/>
            </a:xfrm>
            <a:custGeom>
              <a:avLst/>
              <a:gdLst/>
              <a:ahLst/>
              <a:cxnLst/>
              <a:rect l="l" t="t" r="r" b="b"/>
              <a:pathLst>
                <a:path w="400050" h="307340">
                  <a:moveTo>
                    <a:pt x="332008" y="284479"/>
                  </a:moveTo>
                  <a:lnTo>
                    <a:pt x="317245" y="284479"/>
                  </a:lnTo>
                  <a:lnTo>
                    <a:pt x="326580" y="293369"/>
                  </a:lnTo>
                  <a:lnTo>
                    <a:pt x="336140" y="299719"/>
                  </a:lnTo>
                  <a:lnTo>
                    <a:pt x="345924" y="304799"/>
                  </a:lnTo>
                  <a:lnTo>
                    <a:pt x="355930" y="307339"/>
                  </a:lnTo>
                  <a:lnTo>
                    <a:pt x="360108" y="307339"/>
                  </a:lnTo>
                  <a:lnTo>
                    <a:pt x="361289" y="306069"/>
                  </a:lnTo>
                  <a:lnTo>
                    <a:pt x="361886" y="304799"/>
                  </a:lnTo>
                  <a:lnTo>
                    <a:pt x="361886" y="297179"/>
                  </a:lnTo>
                  <a:lnTo>
                    <a:pt x="352374" y="297179"/>
                  </a:lnTo>
                  <a:lnTo>
                    <a:pt x="344034" y="293369"/>
                  </a:lnTo>
                  <a:lnTo>
                    <a:pt x="336294" y="288289"/>
                  </a:lnTo>
                  <a:lnTo>
                    <a:pt x="332008" y="284479"/>
                  </a:lnTo>
                  <a:close/>
                </a:path>
                <a:path w="400050" h="307340">
                  <a:moveTo>
                    <a:pt x="336499" y="133349"/>
                  </a:moveTo>
                  <a:lnTo>
                    <a:pt x="334606" y="134619"/>
                  </a:lnTo>
                  <a:lnTo>
                    <a:pt x="332625" y="140969"/>
                  </a:lnTo>
                  <a:lnTo>
                    <a:pt x="333717" y="143509"/>
                  </a:lnTo>
                  <a:lnTo>
                    <a:pt x="349689" y="148589"/>
                  </a:lnTo>
                  <a:lnTo>
                    <a:pt x="360702" y="154939"/>
                  </a:lnTo>
                  <a:lnTo>
                    <a:pt x="387186" y="182879"/>
                  </a:lnTo>
                  <a:lnTo>
                    <a:pt x="390461" y="201929"/>
                  </a:lnTo>
                  <a:lnTo>
                    <a:pt x="388192" y="215899"/>
                  </a:lnTo>
                  <a:lnTo>
                    <a:pt x="381384" y="229869"/>
                  </a:lnTo>
                  <a:lnTo>
                    <a:pt x="370037" y="242569"/>
                  </a:lnTo>
                  <a:lnTo>
                    <a:pt x="354152" y="255269"/>
                  </a:lnTo>
                  <a:lnTo>
                    <a:pt x="352958" y="256539"/>
                  </a:lnTo>
                  <a:lnTo>
                    <a:pt x="352374" y="257809"/>
                  </a:lnTo>
                  <a:lnTo>
                    <a:pt x="352374" y="297179"/>
                  </a:lnTo>
                  <a:lnTo>
                    <a:pt x="361886" y="297179"/>
                  </a:lnTo>
                  <a:lnTo>
                    <a:pt x="361886" y="261619"/>
                  </a:lnTo>
                  <a:lnTo>
                    <a:pt x="378555" y="248919"/>
                  </a:lnTo>
                  <a:lnTo>
                    <a:pt x="390461" y="233679"/>
                  </a:lnTo>
                  <a:lnTo>
                    <a:pt x="397605" y="218439"/>
                  </a:lnTo>
                  <a:lnTo>
                    <a:pt x="399986" y="201929"/>
                  </a:lnTo>
                  <a:lnTo>
                    <a:pt x="396190" y="180339"/>
                  </a:lnTo>
                  <a:lnTo>
                    <a:pt x="384805" y="161289"/>
                  </a:lnTo>
                  <a:lnTo>
                    <a:pt x="365830" y="146049"/>
                  </a:lnTo>
                  <a:lnTo>
                    <a:pt x="339267" y="134619"/>
                  </a:lnTo>
                  <a:lnTo>
                    <a:pt x="336499" y="133349"/>
                  </a:lnTo>
                  <a:close/>
                </a:path>
                <a:path w="400050" h="307340">
                  <a:moveTo>
                    <a:pt x="158915" y="0"/>
                  </a:moveTo>
                  <a:lnTo>
                    <a:pt x="97391" y="8889"/>
                  </a:lnTo>
                  <a:lnTo>
                    <a:pt x="46126" y="36829"/>
                  </a:lnTo>
                  <a:lnTo>
                    <a:pt x="11533" y="78739"/>
                  </a:lnTo>
                  <a:lnTo>
                    <a:pt x="0" y="129539"/>
                  </a:lnTo>
                  <a:lnTo>
                    <a:pt x="3571" y="154939"/>
                  </a:lnTo>
                  <a:lnTo>
                    <a:pt x="14285" y="180339"/>
                  </a:lnTo>
                  <a:lnTo>
                    <a:pt x="32141" y="201929"/>
                  </a:lnTo>
                  <a:lnTo>
                    <a:pt x="57137" y="223519"/>
                  </a:lnTo>
                  <a:lnTo>
                    <a:pt x="57137" y="289559"/>
                  </a:lnTo>
                  <a:lnTo>
                    <a:pt x="57937" y="290829"/>
                  </a:lnTo>
                  <a:lnTo>
                    <a:pt x="60312" y="292099"/>
                  </a:lnTo>
                  <a:lnTo>
                    <a:pt x="63690" y="292099"/>
                  </a:lnTo>
                  <a:lnTo>
                    <a:pt x="80054" y="283209"/>
                  </a:lnTo>
                  <a:lnTo>
                    <a:pt x="85968" y="279399"/>
                  </a:lnTo>
                  <a:lnTo>
                    <a:pt x="66662" y="279399"/>
                  </a:lnTo>
                  <a:lnTo>
                    <a:pt x="66662" y="219709"/>
                  </a:lnTo>
                  <a:lnTo>
                    <a:pt x="66065" y="218439"/>
                  </a:lnTo>
                  <a:lnTo>
                    <a:pt x="64884" y="217169"/>
                  </a:lnTo>
                  <a:lnTo>
                    <a:pt x="40664" y="196849"/>
                  </a:lnTo>
                  <a:lnTo>
                    <a:pt x="23364" y="176529"/>
                  </a:lnTo>
                  <a:lnTo>
                    <a:pt x="12984" y="153669"/>
                  </a:lnTo>
                  <a:lnTo>
                    <a:pt x="9525" y="129539"/>
                  </a:lnTo>
                  <a:lnTo>
                    <a:pt x="12222" y="105409"/>
                  </a:lnTo>
                  <a:lnTo>
                    <a:pt x="33801" y="62229"/>
                  </a:lnTo>
                  <a:lnTo>
                    <a:pt x="75501" y="29209"/>
                  </a:lnTo>
                  <a:lnTo>
                    <a:pt x="128621" y="11429"/>
                  </a:lnTo>
                  <a:lnTo>
                    <a:pt x="158915" y="8889"/>
                  </a:lnTo>
                  <a:lnTo>
                    <a:pt x="219636" y="8889"/>
                  </a:lnTo>
                  <a:lnTo>
                    <a:pt x="190616" y="2539"/>
                  </a:lnTo>
                  <a:lnTo>
                    <a:pt x="158915" y="0"/>
                  </a:lnTo>
                  <a:close/>
                </a:path>
                <a:path w="400050" h="307340">
                  <a:moveTo>
                    <a:pt x="233527" y="259079"/>
                  </a:moveTo>
                  <a:lnTo>
                    <a:pt x="231241" y="259079"/>
                  </a:lnTo>
                  <a:lnTo>
                    <a:pt x="227660" y="264159"/>
                  </a:lnTo>
                  <a:lnTo>
                    <a:pt x="227965" y="266699"/>
                  </a:lnTo>
                  <a:lnTo>
                    <a:pt x="230352" y="267969"/>
                  </a:lnTo>
                  <a:lnTo>
                    <a:pt x="244671" y="276859"/>
                  </a:lnTo>
                  <a:lnTo>
                    <a:pt x="260254" y="283209"/>
                  </a:lnTo>
                  <a:lnTo>
                    <a:pt x="277104" y="287019"/>
                  </a:lnTo>
                  <a:lnTo>
                    <a:pt x="295224" y="288289"/>
                  </a:lnTo>
                  <a:lnTo>
                    <a:pt x="304939" y="288289"/>
                  </a:lnTo>
                  <a:lnTo>
                    <a:pt x="312483" y="285749"/>
                  </a:lnTo>
                  <a:lnTo>
                    <a:pt x="314464" y="285749"/>
                  </a:lnTo>
                  <a:lnTo>
                    <a:pt x="316052" y="284479"/>
                  </a:lnTo>
                  <a:lnTo>
                    <a:pt x="332008" y="284479"/>
                  </a:lnTo>
                  <a:lnTo>
                    <a:pt x="329151" y="281939"/>
                  </a:lnTo>
                  <a:lnTo>
                    <a:pt x="326533" y="279399"/>
                  </a:lnTo>
                  <a:lnTo>
                    <a:pt x="295224" y="279399"/>
                  </a:lnTo>
                  <a:lnTo>
                    <a:pt x="278596" y="278129"/>
                  </a:lnTo>
                  <a:lnTo>
                    <a:pt x="263231" y="274319"/>
                  </a:lnTo>
                  <a:lnTo>
                    <a:pt x="249130" y="269239"/>
                  </a:lnTo>
                  <a:lnTo>
                    <a:pt x="236296" y="261619"/>
                  </a:lnTo>
                  <a:lnTo>
                    <a:pt x="233527" y="259079"/>
                  </a:lnTo>
                  <a:close/>
                </a:path>
                <a:path w="400050" h="307340">
                  <a:moveTo>
                    <a:pt x="123012" y="234949"/>
                  </a:moveTo>
                  <a:lnTo>
                    <a:pt x="121424" y="236219"/>
                  </a:lnTo>
                  <a:lnTo>
                    <a:pt x="120230" y="237489"/>
                  </a:lnTo>
                  <a:lnTo>
                    <a:pt x="108630" y="250189"/>
                  </a:lnTo>
                  <a:lnTo>
                    <a:pt x="95832" y="260349"/>
                  </a:lnTo>
                  <a:lnTo>
                    <a:pt x="81842" y="270509"/>
                  </a:lnTo>
                  <a:lnTo>
                    <a:pt x="66662" y="279399"/>
                  </a:lnTo>
                  <a:lnTo>
                    <a:pt x="85968" y="279399"/>
                  </a:lnTo>
                  <a:lnTo>
                    <a:pt x="95826" y="273049"/>
                  </a:lnTo>
                  <a:lnTo>
                    <a:pt x="111005" y="260349"/>
                  </a:lnTo>
                  <a:lnTo>
                    <a:pt x="125590" y="246379"/>
                  </a:lnTo>
                  <a:lnTo>
                    <a:pt x="201486" y="246379"/>
                  </a:lnTo>
                  <a:lnTo>
                    <a:pt x="224548" y="241299"/>
                  </a:lnTo>
                  <a:lnTo>
                    <a:pt x="227752" y="240029"/>
                  </a:lnTo>
                  <a:lnTo>
                    <a:pt x="155913" y="240029"/>
                  </a:lnTo>
                  <a:lnTo>
                    <a:pt x="146870" y="238759"/>
                  </a:lnTo>
                  <a:lnTo>
                    <a:pt x="136563" y="237489"/>
                  </a:lnTo>
                  <a:lnTo>
                    <a:pt x="124993" y="236219"/>
                  </a:lnTo>
                  <a:lnTo>
                    <a:pt x="123012" y="234949"/>
                  </a:lnTo>
                  <a:close/>
                </a:path>
                <a:path w="400050" h="307340">
                  <a:moveTo>
                    <a:pt x="321411" y="274319"/>
                  </a:moveTo>
                  <a:lnTo>
                    <a:pt x="316357" y="274319"/>
                  </a:lnTo>
                  <a:lnTo>
                    <a:pt x="313677" y="275589"/>
                  </a:lnTo>
                  <a:lnTo>
                    <a:pt x="310108" y="276859"/>
                  </a:lnTo>
                  <a:lnTo>
                    <a:pt x="303364" y="278129"/>
                  </a:lnTo>
                  <a:lnTo>
                    <a:pt x="298399" y="279399"/>
                  </a:lnTo>
                  <a:lnTo>
                    <a:pt x="326533" y="279399"/>
                  </a:lnTo>
                  <a:lnTo>
                    <a:pt x="322605" y="275589"/>
                  </a:lnTo>
                  <a:lnTo>
                    <a:pt x="321411" y="274319"/>
                  </a:lnTo>
                  <a:close/>
                </a:path>
                <a:path w="400050" h="307340">
                  <a:moveTo>
                    <a:pt x="201486" y="246379"/>
                  </a:moveTo>
                  <a:lnTo>
                    <a:pt x="125590" y="246379"/>
                  </a:lnTo>
                  <a:lnTo>
                    <a:pt x="136901" y="247649"/>
                  </a:lnTo>
                  <a:lnTo>
                    <a:pt x="147021" y="248919"/>
                  </a:lnTo>
                  <a:lnTo>
                    <a:pt x="155951" y="250189"/>
                  </a:lnTo>
                  <a:lnTo>
                    <a:pt x="163690" y="250189"/>
                  </a:lnTo>
                  <a:lnTo>
                    <a:pt x="195720" y="247649"/>
                  </a:lnTo>
                  <a:lnTo>
                    <a:pt x="201486" y="246379"/>
                  </a:lnTo>
                  <a:close/>
                </a:path>
                <a:path w="400050" h="307340">
                  <a:moveTo>
                    <a:pt x="219636" y="8889"/>
                  </a:moveTo>
                  <a:lnTo>
                    <a:pt x="158915" y="8889"/>
                  </a:lnTo>
                  <a:lnTo>
                    <a:pt x="188864" y="11429"/>
                  </a:lnTo>
                  <a:lnTo>
                    <a:pt x="216207" y="17779"/>
                  </a:lnTo>
                  <a:lnTo>
                    <a:pt x="263080" y="43179"/>
                  </a:lnTo>
                  <a:lnTo>
                    <a:pt x="294330" y="82549"/>
                  </a:lnTo>
                  <a:lnTo>
                    <a:pt x="304749" y="129539"/>
                  </a:lnTo>
                  <a:lnTo>
                    <a:pt x="302312" y="153669"/>
                  </a:lnTo>
                  <a:lnTo>
                    <a:pt x="282819" y="194309"/>
                  </a:lnTo>
                  <a:lnTo>
                    <a:pt x="244764" y="223519"/>
                  </a:lnTo>
                  <a:lnTo>
                    <a:pt x="193729" y="238759"/>
                  </a:lnTo>
                  <a:lnTo>
                    <a:pt x="163690" y="240029"/>
                  </a:lnTo>
                  <a:lnTo>
                    <a:pt x="227752" y="240029"/>
                  </a:lnTo>
                  <a:lnTo>
                    <a:pt x="272605" y="217169"/>
                  </a:lnTo>
                  <a:lnTo>
                    <a:pt x="303855" y="179069"/>
                  </a:lnTo>
                  <a:lnTo>
                    <a:pt x="314274" y="129539"/>
                  </a:lnTo>
                  <a:lnTo>
                    <a:pt x="311483" y="102869"/>
                  </a:lnTo>
                  <a:lnTo>
                    <a:pt x="303112" y="78739"/>
                  </a:lnTo>
                  <a:lnTo>
                    <a:pt x="289162" y="57149"/>
                  </a:lnTo>
                  <a:lnTo>
                    <a:pt x="269633" y="36829"/>
                  </a:lnTo>
                  <a:lnTo>
                    <a:pt x="245975" y="20319"/>
                  </a:lnTo>
                  <a:lnTo>
                    <a:pt x="219636" y="8889"/>
                  </a:lnTo>
                  <a:close/>
                </a:path>
                <a:path w="400050" h="307340">
                  <a:moveTo>
                    <a:pt x="95630" y="111759"/>
                  </a:moveTo>
                  <a:lnTo>
                    <a:pt x="85318" y="111759"/>
                  </a:lnTo>
                  <a:lnTo>
                    <a:pt x="80848" y="113029"/>
                  </a:lnTo>
                  <a:lnTo>
                    <a:pt x="73304" y="120649"/>
                  </a:lnTo>
                  <a:lnTo>
                    <a:pt x="71424" y="125729"/>
                  </a:lnTo>
                  <a:lnTo>
                    <a:pt x="71424" y="135889"/>
                  </a:lnTo>
                  <a:lnTo>
                    <a:pt x="73304" y="140969"/>
                  </a:lnTo>
                  <a:lnTo>
                    <a:pt x="80848" y="148589"/>
                  </a:lnTo>
                  <a:lnTo>
                    <a:pt x="85318" y="149859"/>
                  </a:lnTo>
                  <a:lnTo>
                    <a:pt x="95630" y="149859"/>
                  </a:lnTo>
                  <a:lnTo>
                    <a:pt x="100101" y="148589"/>
                  </a:lnTo>
                  <a:lnTo>
                    <a:pt x="107645" y="140969"/>
                  </a:lnTo>
                  <a:lnTo>
                    <a:pt x="87693" y="140969"/>
                  </a:lnTo>
                  <a:lnTo>
                    <a:pt x="85420" y="139699"/>
                  </a:lnTo>
                  <a:lnTo>
                    <a:pt x="81838" y="135889"/>
                  </a:lnTo>
                  <a:lnTo>
                    <a:pt x="80949" y="133349"/>
                  </a:lnTo>
                  <a:lnTo>
                    <a:pt x="80949" y="128269"/>
                  </a:lnTo>
                  <a:lnTo>
                    <a:pt x="81838" y="125729"/>
                  </a:lnTo>
                  <a:lnTo>
                    <a:pt x="85420" y="121919"/>
                  </a:lnTo>
                  <a:lnTo>
                    <a:pt x="108115" y="121919"/>
                  </a:lnTo>
                  <a:lnTo>
                    <a:pt x="107645" y="120649"/>
                  </a:lnTo>
                  <a:lnTo>
                    <a:pt x="100101" y="113029"/>
                  </a:lnTo>
                  <a:lnTo>
                    <a:pt x="95630" y="111759"/>
                  </a:lnTo>
                  <a:close/>
                </a:path>
                <a:path w="400050" h="307340">
                  <a:moveTo>
                    <a:pt x="162293" y="110489"/>
                  </a:moveTo>
                  <a:lnTo>
                    <a:pt x="151980" y="110489"/>
                  </a:lnTo>
                  <a:lnTo>
                    <a:pt x="147510" y="111759"/>
                  </a:lnTo>
                  <a:lnTo>
                    <a:pt x="139966" y="119379"/>
                  </a:lnTo>
                  <a:lnTo>
                    <a:pt x="138087" y="124459"/>
                  </a:lnTo>
                  <a:lnTo>
                    <a:pt x="138087" y="134619"/>
                  </a:lnTo>
                  <a:lnTo>
                    <a:pt x="139966" y="139699"/>
                  </a:lnTo>
                  <a:lnTo>
                    <a:pt x="147510" y="147319"/>
                  </a:lnTo>
                  <a:lnTo>
                    <a:pt x="151980" y="148589"/>
                  </a:lnTo>
                  <a:lnTo>
                    <a:pt x="162293" y="148589"/>
                  </a:lnTo>
                  <a:lnTo>
                    <a:pt x="166763" y="147319"/>
                  </a:lnTo>
                  <a:lnTo>
                    <a:pt x="174307" y="139699"/>
                  </a:lnTo>
                  <a:lnTo>
                    <a:pt x="154355" y="139699"/>
                  </a:lnTo>
                  <a:lnTo>
                    <a:pt x="152082" y="138429"/>
                  </a:lnTo>
                  <a:lnTo>
                    <a:pt x="148501" y="134619"/>
                  </a:lnTo>
                  <a:lnTo>
                    <a:pt x="147612" y="132079"/>
                  </a:lnTo>
                  <a:lnTo>
                    <a:pt x="147612" y="126999"/>
                  </a:lnTo>
                  <a:lnTo>
                    <a:pt x="148501" y="124459"/>
                  </a:lnTo>
                  <a:lnTo>
                    <a:pt x="152082" y="120649"/>
                  </a:lnTo>
                  <a:lnTo>
                    <a:pt x="174777" y="120649"/>
                  </a:lnTo>
                  <a:lnTo>
                    <a:pt x="174307" y="119379"/>
                  </a:lnTo>
                  <a:lnTo>
                    <a:pt x="166763" y="111759"/>
                  </a:lnTo>
                  <a:lnTo>
                    <a:pt x="162293" y="110489"/>
                  </a:lnTo>
                  <a:close/>
                </a:path>
                <a:path w="400050" h="307340">
                  <a:moveTo>
                    <a:pt x="228955" y="110489"/>
                  </a:moveTo>
                  <a:lnTo>
                    <a:pt x="218643" y="110489"/>
                  </a:lnTo>
                  <a:lnTo>
                    <a:pt x="214172" y="111759"/>
                  </a:lnTo>
                  <a:lnTo>
                    <a:pt x="206641" y="119379"/>
                  </a:lnTo>
                  <a:lnTo>
                    <a:pt x="204749" y="124459"/>
                  </a:lnTo>
                  <a:lnTo>
                    <a:pt x="204749" y="134619"/>
                  </a:lnTo>
                  <a:lnTo>
                    <a:pt x="206641" y="139699"/>
                  </a:lnTo>
                  <a:lnTo>
                    <a:pt x="214172" y="147319"/>
                  </a:lnTo>
                  <a:lnTo>
                    <a:pt x="218643" y="148589"/>
                  </a:lnTo>
                  <a:lnTo>
                    <a:pt x="228955" y="148589"/>
                  </a:lnTo>
                  <a:lnTo>
                    <a:pt x="233426" y="147319"/>
                  </a:lnTo>
                  <a:lnTo>
                    <a:pt x="240969" y="139699"/>
                  </a:lnTo>
                  <a:lnTo>
                    <a:pt x="221018" y="139699"/>
                  </a:lnTo>
                  <a:lnTo>
                    <a:pt x="218744" y="138429"/>
                  </a:lnTo>
                  <a:lnTo>
                    <a:pt x="215176" y="134619"/>
                  </a:lnTo>
                  <a:lnTo>
                    <a:pt x="214274" y="132079"/>
                  </a:lnTo>
                  <a:lnTo>
                    <a:pt x="214274" y="126999"/>
                  </a:lnTo>
                  <a:lnTo>
                    <a:pt x="215176" y="124459"/>
                  </a:lnTo>
                  <a:lnTo>
                    <a:pt x="218744" y="120649"/>
                  </a:lnTo>
                  <a:lnTo>
                    <a:pt x="241439" y="120649"/>
                  </a:lnTo>
                  <a:lnTo>
                    <a:pt x="240969" y="119379"/>
                  </a:lnTo>
                  <a:lnTo>
                    <a:pt x="233426" y="111759"/>
                  </a:lnTo>
                  <a:lnTo>
                    <a:pt x="228955" y="110489"/>
                  </a:lnTo>
                  <a:close/>
                </a:path>
                <a:path w="400050" h="307340">
                  <a:moveTo>
                    <a:pt x="108115" y="121919"/>
                  </a:moveTo>
                  <a:lnTo>
                    <a:pt x="95529" y="121919"/>
                  </a:lnTo>
                  <a:lnTo>
                    <a:pt x="99110" y="125729"/>
                  </a:lnTo>
                  <a:lnTo>
                    <a:pt x="99999" y="128269"/>
                  </a:lnTo>
                  <a:lnTo>
                    <a:pt x="99999" y="133349"/>
                  </a:lnTo>
                  <a:lnTo>
                    <a:pt x="99110" y="135889"/>
                  </a:lnTo>
                  <a:lnTo>
                    <a:pt x="95529" y="139699"/>
                  </a:lnTo>
                  <a:lnTo>
                    <a:pt x="93256" y="140969"/>
                  </a:lnTo>
                  <a:lnTo>
                    <a:pt x="107645" y="140969"/>
                  </a:lnTo>
                  <a:lnTo>
                    <a:pt x="109524" y="135889"/>
                  </a:lnTo>
                  <a:lnTo>
                    <a:pt x="109524" y="125729"/>
                  </a:lnTo>
                  <a:lnTo>
                    <a:pt x="108115" y="121919"/>
                  </a:lnTo>
                  <a:close/>
                </a:path>
                <a:path w="400050" h="307340">
                  <a:moveTo>
                    <a:pt x="174777" y="120649"/>
                  </a:moveTo>
                  <a:lnTo>
                    <a:pt x="162191" y="120649"/>
                  </a:lnTo>
                  <a:lnTo>
                    <a:pt x="165773" y="124459"/>
                  </a:lnTo>
                  <a:lnTo>
                    <a:pt x="166662" y="126999"/>
                  </a:lnTo>
                  <a:lnTo>
                    <a:pt x="166662" y="132079"/>
                  </a:lnTo>
                  <a:lnTo>
                    <a:pt x="165773" y="134619"/>
                  </a:lnTo>
                  <a:lnTo>
                    <a:pt x="162191" y="138429"/>
                  </a:lnTo>
                  <a:lnTo>
                    <a:pt x="159918" y="139699"/>
                  </a:lnTo>
                  <a:lnTo>
                    <a:pt x="174307" y="139699"/>
                  </a:lnTo>
                  <a:lnTo>
                    <a:pt x="176187" y="134619"/>
                  </a:lnTo>
                  <a:lnTo>
                    <a:pt x="176187" y="124459"/>
                  </a:lnTo>
                  <a:lnTo>
                    <a:pt x="174777" y="120649"/>
                  </a:lnTo>
                  <a:close/>
                </a:path>
                <a:path w="400050" h="307340">
                  <a:moveTo>
                    <a:pt x="241439" y="120649"/>
                  </a:moveTo>
                  <a:lnTo>
                    <a:pt x="228854" y="120649"/>
                  </a:lnTo>
                  <a:lnTo>
                    <a:pt x="232435" y="124459"/>
                  </a:lnTo>
                  <a:lnTo>
                    <a:pt x="233324" y="126999"/>
                  </a:lnTo>
                  <a:lnTo>
                    <a:pt x="233324" y="132079"/>
                  </a:lnTo>
                  <a:lnTo>
                    <a:pt x="232435" y="134619"/>
                  </a:lnTo>
                  <a:lnTo>
                    <a:pt x="228854" y="138429"/>
                  </a:lnTo>
                  <a:lnTo>
                    <a:pt x="226580" y="139699"/>
                  </a:lnTo>
                  <a:lnTo>
                    <a:pt x="240969" y="139699"/>
                  </a:lnTo>
                  <a:lnTo>
                    <a:pt x="242849" y="134619"/>
                  </a:lnTo>
                  <a:lnTo>
                    <a:pt x="242849" y="124459"/>
                  </a:lnTo>
                  <a:lnTo>
                    <a:pt x="241439" y="120649"/>
                  </a:lnTo>
                  <a:close/>
                </a:path>
              </a:pathLst>
            </a:custGeom>
            <a:solidFill>
              <a:srgbClr val="FFFFFF"/>
            </a:solidFill>
          </p:spPr>
          <p:txBody>
            <a:bodyPr wrap="square" lIns="0" tIns="0" rIns="0" bIns="0" rtlCol="0"/>
            <a:lstStyle/>
            <a:p>
              <a:endParaRPr/>
            </a:p>
          </p:txBody>
        </p:sp>
        <p:sp>
          <p:nvSpPr>
            <p:cNvPr id="16" name="object 16"/>
            <p:cNvSpPr txBox="1"/>
            <p:nvPr/>
          </p:nvSpPr>
          <p:spPr>
            <a:xfrm>
              <a:off x="945164" y="7452840"/>
              <a:ext cx="253428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RESEARCH TEAM </a:t>
              </a:r>
              <a:r>
                <a:rPr sz="1300" b="1" dirty="0">
                  <a:solidFill>
                    <a:srgbClr val="FFFFFF"/>
                  </a:solidFill>
                  <a:latin typeface="Arial Regular"/>
                  <a:cs typeface="Open Sans"/>
                </a:rPr>
                <a:t>&amp;</a:t>
              </a:r>
              <a:r>
                <a:rPr sz="1300" b="1" spc="-75" dirty="0">
                  <a:solidFill>
                    <a:srgbClr val="FFFFFF"/>
                  </a:solidFill>
                  <a:latin typeface="Arial Regular"/>
                  <a:cs typeface="Open Sans"/>
                </a:rPr>
                <a:t> </a:t>
              </a:r>
              <a:r>
                <a:rPr sz="1300" b="1" spc="-5" dirty="0">
                  <a:solidFill>
                    <a:srgbClr val="FFFFFF"/>
                  </a:solidFill>
                  <a:latin typeface="Arial Regular"/>
                  <a:cs typeface="Open Sans"/>
                </a:rPr>
                <a:t>CONTACT</a:t>
              </a:r>
              <a:endParaRPr sz="1300" b="1" dirty="0">
                <a:latin typeface="Arial Regular"/>
                <a:cs typeface="Open Sans"/>
              </a:endParaRPr>
            </a:p>
          </p:txBody>
        </p:sp>
      </p:grpSp>
      <p:sp>
        <p:nvSpPr>
          <p:cNvPr id="17" name="object 17"/>
          <p:cNvSpPr/>
          <p:nvPr/>
        </p:nvSpPr>
        <p:spPr>
          <a:xfrm>
            <a:off x="0" y="0"/>
            <a:ext cx="3971290" cy="1000125"/>
          </a:xfrm>
          <a:custGeom>
            <a:avLst/>
            <a:gdLst/>
            <a:ahLst/>
            <a:cxnLst/>
            <a:rect l="l" t="t" r="r" b="b"/>
            <a:pathLst>
              <a:path w="3971290" h="1000125">
                <a:moveTo>
                  <a:pt x="3970782" y="999845"/>
                </a:moveTo>
                <a:lnTo>
                  <a:pt x="0" y="999845"/>
                </a:lnTo>
                <a:lnTo>
                  <a:pt x="0" y="0"/>
                </a:lnTo>
                <a:lnTo>
                  <a:pt x="3970782" y="0"/>
                </a:lnTo>
                <a:lnTo>
                  <a:pt x="3970782" y="999845"/>
                </a:lnTo>
                <a:close/>
              </a:path>
            </a:pathLst>
          </a:custGeom>
          <a:solidFill>
            <a:srgbClr val="003B6F"/>
          </a:solidFill>
        </p:spPr>
        <p:txBody>
          <a:bodyPr wrap="square" lIns="0" tIns="0" rIns="0" bIns="0" rtlCol="0"/>
          <a:lstStyle/>
          <a:p>
            <a:endParaRPr/>
          </a:p>
        </p:txBody>
      </p:sp>
      <p:sp>
        <p:nvSpPr>
          <p:cNvPr id="18" name="object 18"/>
          <p:cNvSpPr/>
          <p:nvPr/>
        </p:nvSpPr>
        <p:spPr>
          <a:xfrm>
            <a:off x="3052353" y="0"/>
            <a:ext cx="4507865" cy="1000125"/>
          </a:xfrm>
          <a:custGeom>
            <a:avLst/>
            <a:gdLst/>
            <a:ahLst/>
            <a:cxnLst/>
            <a:rect l="l" t="t" r="r" b="b"/>
            <a:pathLst>
              <a:path w="4507865" h="1000125">
                <a:moveTo>
                  <a:pt x="4507651" y="0"/>
                </a:moveTo>
                <a:lnTo>
                  <a:pt x="0" y="0"/>
                </a:lnTo>
                <a:lnTo>
                  <a:pt x="585586" y="999843"/>
                </a:lnTo>
                <a:lnTo>
                  <a:pt x="4507651" y="999843"/>
                </a:lnTo>
                <a:lnTo>
                  <a:pt x="4507651" y="0"/>
                </a:lnTo>
                <a:close/>
              </a:path>
            </a:pathLst>
          </a:custGeom>
          <a:solidFill>
            <a:srgbClr val="028CC6"/>
          </a:solidFill>
        </p:spPr>
        <p:txBody>
          <a:bodyPr wrap="square" lIns="0" tIns="0" rIns="0" bIns="0" rtlCol="0"/>
          <a:lstStyle/>
          <a:p>
            <a:endParaRPr/>
          </a:p>
        </p:txBody>
      </p:sp>
      <p:sp>
        <p:nvSpPr>
          <p:cNvPr id="19" name="object 19"/>
          <p:cNvSpPr/>
          <p:nvPr/>
        </p:nvSpPr>
        <p:spPr>
          <a:xfrm>
            <a:off x="3042869" y="0"/>
            <a:ext cx="4517390" cy="1217930"/>
          </a:xfrm>
          <a:custGeom>
            <a:avLst/>
            <a:gdLst/>
            <a:ahLst/>
            <a:cxnLst/>
            <a:rect l="l" t="t" r="r" b="b"/>
            <a:pathLst>
              <a:path w="4517390" h="1217930">
                <a:moveTo>
                  <a:pt x="4517136" y="0"/>
                </a:moveTo>
                <a:lnTo>
                  <a:pt x="0" y="0"/>
                </a:lnTo>
                <a:lnTo>
                  <a:pt x="714548" y="1217320"/>
                </a:lnTo>
                <a:lnTo>
                  <a:pt x="4517136" y="1217170"/>
                </a:lnTo>
                <a:lnTo>
                  <a:pt x="4517136" y="0"/>
                </a:lnTo>
                <a:close/>
              </a:path>
            </a:pathLst>
          </a:custGeom>
          <a:solidFill>
            <a:srgbClr val="028CC6">
              <a:alpha val="43998"/>
            </a:srgbClr>
          </a:solidFill>
        </p:spPr>
        <p:txBody>
          <a:bodyPr wrap="square" lIns="0" tIns="0" rIns="0" bIns="0" rtlCol="0"/>
          <a:lstStyle/>
          <a:p>
            <a:endParaRPr/>
          </a:p>
        </p:txBody>
      </p:sp>
      <p:sp>
        <p:nvSpPr>
          <p:cNvPr id="20" name="object 20"/>
          <p:cNvSpPr/>
          <p:nvPr/>
        </p:nvSpPr>
        <p:spPr>
          <a:xfrm>
            <a:off x="193684" y="141256"/>
            <a:ext cx="1863826" cy="734058"/>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object 21"/>
          <p:cNvSpPr/>
          <p:nvPr/>
        </p:nvSpPr>
        <p:spPr>
          <a:xfrm>
            <a:off x="1568450" y="9611273"/>
            <a:ext cx="5939265" cy="455323"/>
          </a:xfrm>
          <a:custGeom>
            <a:avLst/>
            <a:gdLst/>
            <a:ahLst/>
            <a:cxnLst/>
            <a:rect l="l" t="t" r="r" b="b"/>
            <a:pathLst>
              <a:path w="6309995" h="819784">
                <a:moveTo>
                  <a:pt x="6165684" y="0"/>
                </a:moveTo>
                <a:lnTo>
                  <a:pt x="144005" y="0"/>
                </a:lnTo>
                <a:lnTo>
                  <a:pt x="98612" y="7371"/>
                </a:lnTo>
                <a:lnTo>
                  <a:pt x="59096" y="27872"/>
                </a:lnTo>
                <a:lnTo>
                  <a:pt x="27877" y="59088"/>
                </a:lnTo>
                <a:lnTo>
                  <a:pt x="7372" y="98600"/>
                </a:lnTo>
                <a:lnTo>
                  <a:pt x="0" y="143992"/>
                </a:lnTo>
                <a:lnTo>
                  <a:pt x="0" y="675576"/>
                </a:lnTo>
                <a:lnTo>
                  <a:pt x="7372" y="720963"/>
                </a:lnTo>
                <a:lnTo>
                  <a:pt x="27877" y="760475"/>
                </a:lnTo>
                <a:lnTo>
                  <a:pt x="59096" y="791692"/>
                </a:lnTo>
                <a:lnTo>
                  <a:pt x="98612" y="812196"/>
                </a:lnTo>
                <a:lnTo>
                  <a:pt x="144005" y="819569"/>
                </a:lnTo>
                <a:lnTo>
                  <a:pt x="6165684" y="819569"/>
                </a:lnTo>
                <a:lnTo>
                  <a:pt x="6211073" y="812196"/>
                </a:lnTo>
                <a:lnTo>
                  <a:pt x="6250587" y="791692"/>
                </a:lnTo>
                <a:lnTo>
                  <a:pt x="6281809" y="760475"/>
                </a:lnTo>
                <a:lnTo>
                  <a:pt x="6302316" y="720963"/>
                </a:lnTo>
                <a:lnTo>
                  <a:pt x="6309690" y="675576"/>
                </a:lnTo>
                <a:lnTo>
                  <a:pt x="6309690" y="143992"/>
                </a:lnTo>
                <a:lnTo>
                  <a:pt x="6302316" y="98600"/>
                </a:lnTo>
                <a:lnTo>
                  <a:pt x="6281809" y="59088"/>
                </a:lnTo>
                <a:lnTo>
                  <a:pt x="6250587" y="27872"/>
                </a:lnTo>
                <a:lnTo>
                  <a:pt x="6211073" y="7371"/>
                </a:lnTo>
                <a:lnTo>
                  <a:pt x="6165684" y="0"/>
                </a:lnTo>
                <a:close/>
              </a:path>
            </a:pathLst>
          </a:custGeom>
          <a:solidFill>
            <a:srgbClr val="028CC6"/>
          </a:solidFill>
        </p:spPr>
        <p:txBody>
          <a:bodyPr wrap="square" lIns="0" tIns="0" rIns="0" bIns="0" rtlCol="0"/>
          <a:lstStyle/>
          <a:p>
            <a:endParaRPr/>
          </a:p>
        </p:txBody>
      </p:sp>
      <p:sp>
        <p:nvSpPr>
          <p:cNvPr id="22" name="object 22"/>
          <p:cNvSpPr txBox="1"/>
          <p:nvPr/>
        </p:nvSpPr>
        <p:spPr>
          <a:xfrm>
            <a:off x="4437533" y="203255"/>
            <a:ext cx="2959100" cy="579646"/>
          </a:xfrm>
          <a:prstGeom prst="rect">
            <a:avLst/>
          </a:prstGeom>
        </p:spPr>
        <p:txBody>
          <a:bodyPr vert="horz" wrap="square" lIns="0" tIns="12700" rIns="0" bIns="0" rtlCol="0">
            <a:spAutoFit/>
          </a:bodyPr>
          <a:lstStyle/>
          <a:p>
            <a:pPr marL="457834">
              <a:lnSpc>
                <a:spcPct val="100000"/>
              </a:lnSpc>
              <a:spcBef>
                <a:spcPts val="100"/>
              </a:spcBef>
            </a:pPr>
            <a:r>
              <a:rPr sz="1200" b="1" dirty="0">
                <a:solidFill>
                  <a:srgbClr val="FFFFFF"/>
                </a:solidFill>
                <a:latin typeface="Arial Bold"/>
                <a:cs typeface="OpenSans-Semibold"/>
              </a:rPr>
              <a:t>CODE:</a:t>
            </a:r>
            <a:r>
              <a:rPr lang="en-GB" sz="1200" b="1" dirty="0">
                <a:solidFill>
                  <a:srgbClr val="FFFFFF"/>
                </a:solidFill>
                <a:latin typeface="Arial Bold"/>
                <a:cs typeface="OpenSans-Semibold"/>
              </a:rPr>
              <a:t> TCS/16/31</a:t>
            </a:r>
            <a:endParaRPr sz="1200" b="1" dirty="0">
              <a:latin typeface="Arial Bold"/>
              <a:cs typeface="OpenSans-Semibold"/>
            </a:endParaRPr>
          </a:p>
          <a:p>
            <a:pPr marL="12700">
              <a:lnSpc>
                <a:spcPct val="100000"/>
              </a:lnSpc>
              <a:spcBef>
                <a:spcPts val="1345"/>
              </a:spcBef>
            </a:pPr>
            <a:r>
              <a:rPr sz="1400" b="1" spc="-5" dirty="0">
                <a:solidFill>
                  <a:srgbClr val="FFFFFF"/>
                </a:solidFill>
                <a:latin typeface="Arial Regular"/>
                <a:cs typeface="Open Sans"/>
              </a:rPr>
              <a:t>RESEARCH </a:t>
            </a:r>
            <a:r>
              <a:rPr sz="1400" b="1" dirty="0">
                <a:solidFill>
                  <a:srgbClr val="FFFFFF"/>
                </a:solidFill>
                <a:latin typeface="Arial Regular"/>
                <a:cs typeface="Open Sans"/>
              </a:rPr>
              <a:t>PROJECT</a:t>
            </a:r>
            <a:r>
              <a:rPr sz="1400" b="1" spc="-85" dirty="0">
                <a:solidFill>
                  <a:srgbClr val="FFFFFF"/>
                </a:solidFill>
                <a:latin typeface="Arial Regular"/>
                <a:cs typeface="Open Sans"/>
              </a:rPr>
              <a:t> </a:t>
            </a:r>
            <a:r>
              <a:rPr sz="1400" b="1" dirty="0">
                <a:solidFill>
                  <a:srgbClr val="FFFFFF"/>
                </a:solidFill>
                <a:latin typeface="Arial Regular"/>
                <a:cs typeface="Open Sans"/>
              </a:rPr>
              <a:t>BRIEFING</a:t>
            </a:r>
            <a:endParaRPr sz="1400" b="1" dirty="0">
              <a:latin typeface="Arial Regular"/>
              <a:cs typeface="Open Sans"/>
            </a:endParaRPr>
          </a:p>
        </p:txBody>
      </p:sp>
      <p:sp>
        <p:nvSpPr>
          <p:cNvPr id="23" name="object 23"/>
          <p:cNvSpPr/>
          <p:nvPr/>
        </p:nvSpPr>
        <p:spPr>
          <a:xfrm>
            <a:off x="4811334" y="163794"/>
            <a:ext cx="2572385" cy="304800"/>
          </a:xfrm>
          <a:custGeom>
            <a:avLst/>
            <a:gdLst/>
            <a:ahLst/>
            <a:cxnLst/>
            <a:rect l="l" t="t" r="r" b="b"/>
            <a:pathLst>
              <a:path w="2572384" h="304800">
                <a:moveTo>
                  <a:pt x="2419604" y="304800"/>
                </a:moveTo>
                <a:lnTo>
                  <a:pt x="152399" y="304800"/>
                </a:lnTo>
                <a:lnTo>
                  <a:pt x="104363" y="296997"/>
                </a:lnTo>
                <a:lnTo>
                  <a:pt x="62544" y="275295"/>
                </a:lnTo>
                <a:lnTo>
                  <a:pt x="29504" y="242255"/>
                </a:lnTo>
                <a:lnTo>
                  <a:pt x="7802" y="200436"/>
                </a:lnTo>
                <a:lnTo>
                  <a:pt x="0" y="152400"/>
                </a:lnTo>
                <a:lnTo>
                  <a:pt x="7802" y="104363"/>
                </a:lnTo>
                <a:lnTo>
                  <a:pt x="29504" y="62544"/>
                </a:lnTo>
                <a:lnTo>
                  <a:pt x="62544" y="29504"/>
                </a:lnTo>
                <a:lnTo>
                  <a:pt x="104363" y="7802"/>
                </a:lnTo>
                <a:lnTo>
                  <a:pt x="152399" y="0"/>
                </a:lnTo>
                <a:lnTo>
                  <a:pt x="2419604" y="0"/>
                </a:lnTo>
                <a:lnTo>
                  <a:pt x="2467645" y="7802"/>
                </a:lnTo>
                <a:lnTo>
                  <a:pt x="2509464" y="29504"/>
                </a:lnTo>
                <a:lnTo>
                  <a:pt x="2542503" y="62544"/>
                </a:lnTo>
                <a:lnTo>
                  <a:pt x="2564202" y="104363"/>
                </a:lnTo>
                <a:lnTo>
                  <a:pt x="2572004" y="152400"/>
                </a:lnTo>
                <a:lnTo>
                  <a:pt x="2564202" y="200436"/>
                </a:lnTo>
                <a:lnTo>
                  <a:pt x="2542503" y="242255"/>
                </a:lnTo>
                <a:lnTo>
                  <a:pt x="2509464" y="275295"/>
                </a:lnTo>
                <a:lnTo>
                  <a:pt x="2467645" y="296997"/>
                </a:lnTo>
                <a:lnTo>
                  <a:pt x="2419604" y="304800"/>
                </a:lnTo>
                <a:close/>
              </a:path>
            </a:pathLst>
          </a:custGeom>
          <a:ln w="9525">
            <a:solidFill>
              <a:srgbClr val="FFFFFF"/>
            </a:solidFill>
          </a:ln>
        </p:spPr>
        <p:txBody>
          <a:bodyPr wrap="square" lIns="0" tIns="0" rIns="0" bIns="0" rtlCol="0"/>
          <a:lstStyle/>
          <a:p>
            <a:endParaRPr/>
          </a:p>
        </p:txBody>
      </p:sp>
      <p:sp>
        <p:nvSpPr>
          <p:cNvPr id="30" name="object 30"/>
          <p:cNvSpPr txBox="1"/>
          <p:nvPr/>
        </p:nvSpPr>
        <p:spPr>
          <a:xfrm>
            <a:off x="4632731" y="8514615"/>
            <a:ext cx="2435081" cy="182101"/>
          </a:xfrm>
          <a:prstGeom prst="rect">
            <a:avLst/>
          </a:prstGeom>
        </p:spPr>
        <p:txBody>
          <a:bodyPr vert="horz" wrap="square" lIns="0" tIns="12700" rIns="0" bIns="0" rtlCol="0">
            <a:spAutoFit/>
          </a:bodyPr>
          <a:lstStyle/>
          <a:p>
            <a:pPr marL="12700">
              <a:lnSpc>
                <a:spcPct val="100000"/>
              </a:lnSpc>
              <a:spcBef>
                <a:spcPts val="100"/>
              </a:spcBef>
            </a:pPr>
            <a:r>
              <a:rPr lang="en-GB" sz="1100" b="1" spc="-5" dirty="0" err="1">
                <a:solidFill>
                  <a:srgbClr val="003B6F"/>
                </a:solidFill>
                <a:latin typeface="Arial Bold"/>
                <a:cs typeface="OpenSans-Semibold"/>
              </a:rPr>
              <a:t>ninian.lang@glasgow.ac.uk</a:t>
            </a:r>
            <a:endParaRPr lang="en-GB" sz="1100" b="1" spc="-5" dirty="0">
              <a:solidFill>
                <a:srgbClr val="003B6F"/>
              </a:solidFill>
              <a:latin typeface="Arial Bold"/>
              <a:cs typeface="OpenSans-Semibold"/>
            </a:endParaRPr>
          </a:p>
        </p:txBody>
      </p:sp>
      <p:sp>
        <p:nvSpPr>
          <p:cNvPr id="31" name="object 31"/>
          <p:cNvSpPr txBox="1"/>
          <p:nvPr/>
        </p:nvSpPr>
        <p:spPr>
          <a:xfrm>
            <a:off x="4632731" y="8969199"/>
            <a:ext cx="1376045" cy="182101"/>
          </a:xfrm>
          <a:prstGeom prst="rect">
            <a:avLst/>
          </a:prstGeom>
        </p:spPr>
        <p:txBody>
          <a:bodyPr vert="horz" wrap="square" lIns="0" tIns="12700" rIns="0" bIns="0" rtlCol="0">
            <a:spAutoFit/>
          </a:bodyPr>
          <a:lstStyle/>
          <a:p>
            <a:pPr marL="12700">
              <a:lnSpc>
                <a:spcPct val="100000"/>
              </a:lnSpc>
              <a:spcBef>
                <a:spcPts val="100"/>
              </a:spcBef>
            </a:pPr>
            <a:r>
              <a:rPr lang="en-GB" sz="1100" b="1" spc="-5" dirty="0">
                <a:solidFill>
                  <a:srgbClr val="003B6F"/>
                </a:solidFill>
                <a:latin typeface="Arial Bold"/>
                <a:cs typeface="OpenSans-Semibold"/>
              </a:rPr>
              <a:t>+44 (0)141 330 6937</a:t>
            </a:r>
            <a:endParaRPr sz="1100" b="1" dirty="0">
              <a:latin typeface="Arial Bold"/>
              <a:cs typeface="OpenSans-Semibold"/>
            </a:endParaRPr>
          </a:p>
        </p:txBody>
      </p:sp>
      <p:sp>
        <p:nvSpPr>
          <p:cNvPr id="32" name="object 32"/>
          <p:cNvSpPr txBox="1"/>
          <p:nvPr/>
        </p:nvSpPr>
        <p:spPr>
          <a:xfrm>
            <a:off x="1092446" y="8520217"/>
            <a:ext cx="2859441" cy="941283"/>
          </a:xfrm>
          <a:prstGeom prst="rect">
            <a:avLst/>
          </a:prstGeom>
        </p:spPr>
        <p:txBody>
          <a:bodyPr vert="horz" wrap="square" lIns="0" tIns="12700" rIns="0" bIns="0" rtlCol="0">
            <a:spAutoFit/>
          </a:bodyPr>
          <a:lstStyle/>
          <a:p>
            <a:pPr marL="12700">
              <a:lnSpc>
                <a:spcPct val="100000"/>
              </a:lnSpc>
              <a:spcBef>
                <a:spcPts val="100"/>
              </a:spcBef>
            </a:pPr>
            <a:r>
              <a:rPr lang="en-GB" sz="1200" b="1" dirty="0">
                <a:solidFill>
                  <a:srgbClr val="028CC6"/>
                </a:solidFill>
                <a:latin typeface="Arial Regular"/>
                <a:cs typeface="Open Sans"/>
              </a:rPr>
              <a:t>Dr Alan C Cameron, Dr </a:t>
            </a:r>
            <a:r>
              <a:rPr lang="en-GB" sz="1200" b="1" dirty="0" err="1">
                <a:solidFill>
                  <a:srgbClr val="028CC6"/>
                </a:solidFill>
                <a:latin typeface="Arial Regular"/>
                <a:cs typeface="Open Sans"/>
              </a:rPr>
              <a:t>Ninian</a:t>
            </a:r>
            <a:r>
              <a:rPr lang="en-GB" sz="1200" b="1" dirty="0">
                <a:solidFill>
                  <a:srgbClr val="028CC6"/>
                </a:solidFill>
                <a:latin typeface="Arial Regular"/>
                <a:cs typeface="Open Sans"/>
              </a:rPr>
              <a:t> N Lang, Prof Rhian M </a:t>
            </a:r>
            <a:r>
              <a:rPr lang="en-GB" sz="1200" b="1" dirty="0" err="1">
                <a:solidFill>
                  <a:srgbClr val="028CC6"/>
                </a:solidFill>
                <a:latin typeface="Arial Regular"/>
                <a:cs typeface="Open Sans"/>
              </a:rPr>
              <a:t>Touyz</a:t>
            </a:r>
            <a:endParaRPr sz="1200" b="1" dirty="0">
              <a:latin typeface="Arial Regular"/>
              <a:cs typeface="Open Sans"/>
            </a:endParaRPr>
          </a:p>
          <a:p>
            <a:pPr marL="12700" marR="5080" algn="just">
              <a:lnSpc>
                <a:spcPct val="100000"/>
              </a:lnSpc>
              <a:spcBef>
                <a:spcPts val="350"/>
              </a:spcBef>
            </a:pPr>
            <a:r>
              <a:rPr lang="en-GB" sz="1100" b="1" spc="-5" dirty="0">
                <a:solidFill>
                  <a:srgbClr val="003B6F"/>
                </a:solidFill>
                <a:latin typeface="Arial Bold"/>
                <a:cs typeface="OpenSans-Semibold"/>
              </a:rPr>
              <a:t>Institute of Cardiovascular and Medical Sciences, 126 University Place, University of Glasgow, G12 8TA</a:t>
            </a:r>
          </a:p>
        </p:txBody>
      </p:sp>
      <p:grpSp>
        <p:nvGrpSpPr>
          <p:cNvPr id="25" name="Group 24"/>
          <p:cNvGrpSpPr/>
          <p:nvPr/>
        </p:nvGrpSpPr>
        <p:grpSpPr>
          <a:xfrm>
            <a:off x="231029" y="5101297"/>
            <a:ext cx="3654551" cy="576580"/>
            <a:chOff x="322404" y="4188016"/>
            <a:chExt cx="3576056" cy="576580"/>
          </a:xfrm>
        </p:grpSpPr>
        <p:sp>
          <p:nvSpPr>
            <p:cNvPr id="2" name="object 2"/>
            <p:cNvSpPr/>
            <p:nvPr/>
          </p:nvSpPr>
          <p:spPr>
            <a:xfrm>
              <a:off x="322404" y="4188016"/>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3" name="object 3"/>
            <p:cNvSpPr/>
            <p:nvPr/>
          </p:nvSpPr>
          <p:spPr>
            <a:xfrm>
              <a:off x="804740" y="4291425"/>
              <a:ext cx="3093720" cy="314325"/>
            </a:xfrm>
            <a:custGeom>
              <a:avLst/>
              <a:gdLst/>
              <a:ahLst/>
              <a:cxnLst/>
              <a:rect l="l" t="t" r="r" b="b"/>
              <a:pathLst>
                <a:path w="3093720" h="314325">
                  <a:moveTo>
                    <a:pt x="3093427" y="0"/>
                  </a:moveTo>
                  <a:lnTo>
                    <a:pt x="0" y="0"/>
                  </a:lnTo>
                  <a:lnTo>
                    <a:pt x="16596" y="18782"/>
                  </a:lnTo>
                  <a:lnTo>
                    <a:pt x="31400" y="39062"/>
                  </a:lnTo>
                  <a:lnTo>
                    <a:pt x="55105" y="83629"/>
                  </a:lnTo>
                  <a:lnTo>
                    <a:pt x="70089" y="132738"/>
                  </a:lnTo>
                  <a:lnTo>
                    <a:pt x="75311" y="185381"/>
                  </a:lnTo>
                  <a:lnTo>
                    <a:pt x="74747" y="202789"/>
                  </a:lnTo>
                  <a:lnTo>
                    <a:pt x="66586" y="253072"/>
                  </a:lnTo>
                  <a:lnTo>
                    <a:pt x="49482" y="299734"/>
                  </a:lnTo>
                  <a:lnTo>
                    <a:pt x="41960" y="314325"/>
                  </a:lnTo>
                  <a:lnTo>
                    <a:pt x="3093427" y="314325"/>
                  </a:lnTo>
                  <a:lnTo>
                    <a:pt x="3093427" y="0"/>
                  </a:lnTo>
                  <a:close/>
                </a:path>
              </a:pathLst>
            </a:custGeom>
            <a:solidFill>
              <a:srgbClr val="028CC6"/>
            </a:solidFill>
          </p:spPr>
          <p:txBody>
            <a:bodyPr wrap="square" lIns="0" tIns="0" rIns="0" bIns="0" rtlCol="0"/>
            <a:lstStyle/>
            <a:p>
              <a:endParaRPr/>
            </a:p>
          </p:txBody>
        </p:sp>
        <p:sp>
          <p:nvSpPr>
            <p:cNvPr id="4" name="object 4"/>
            <p:cNvSpPr/>
            <p:nvPr/>
          </p:nvSpPr>
          <p:spPr>
            <a:xfrm>
              <a:off x="351646" y="4219938"/>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5" name="object 5"/>
            <p:cNvSpPr/>
            <p:nvPr/>
          </p:nvSpPr>
          <p:spPr>
            <a:xfrm>
              <a:off x="467295" y="4277760"/>
              <a:ext cx="267970" cy="396875"/>
            </a:xfrm>
            <a:custGeom>
              <a:avLst/>
              <a:gdLst/>
              <a:ahLst/>
              <a:cxnLst/>
              <a:rect l="l" t="t" r="r" b="b"/>
              <a:pathLst>
                <a:path w="267970" h="396875">
                  <a:moveTo>
                    <a:pt x="88798" y="365264"/>
                  </a:moveTo>
                  <a:lnTo>
                    <a:pt x="86258" y="366826"/>
                  </a:lnTo>
                  <a:lnTo>
                    <a:pt x="84239" y="375069"/>
                  </a:lnTo>
                  <a:lnTo>
                    <a:pt x="85750" y="377405"/>
                  </a:lnTo>
                  <a:lnTo>
                    <a:pt x="89814" y="377926"/>
                  </a:lnTo>
                  <a:lnTo>
                    <a:pt x="168973" y="396506"/>
                  </a:lnTo>
                  <a:lnTo>
                    <a:pt x="173532" y="396506"/>
                  </a:lnTo>
                  <a:lnTo>
                    <a:pt x="175577" y="394957"/>
                  </a:lnTo>
                  <a:lnTo>
                    <a:pt x="176580" y="391871"/>
                  </a:lnTo>
                  <a:lnTo>
                    <a:pt x="177596" y="387731"/>
                  </a:lnTo>
                  <a:lnTo>
                    <a:pt x="176072" y="385140"/>
                  </a:lnTo>
                  <a:lnTo>
                    <a:pt x="172008" y="384111"/>
                  </a:lnTo>
                  <a:lnTo>
                    <a:pt x="92862" y="366306"/>
                  </a:lnTo>
                  <a:lnTo>
                    <a:pt x="88798" y="365264"/>
                  </a:lnTo>
                  <a:close/>
                </a:path>
                <a:path w="267970" h="396875">
                  <a:moveTo>
                    <a:pt x="82715" y="329641"/>
                  </a:moveTo>
                  <a:lnTo>
                    <a:pt x="80175" y="331203"/>
                  </a:lnTo>
                  <a:lnTo>
                    <a:pt x="78155" y="339445"/>
                  </a:lnTo>
                  <a:lnTo>
                    <a:pt x="79667" y="342036"/>
                  </a:lnTo>
                  <a:lnTo>
                    <a:pt x="83718" y="343065"/>
                  </a:lnTo>
                  <a:lnTo>
                    <a:pt x="181140" y="365531"/>
                  </a:lnTo>
                  <a:lnTo>
                    <a:pt x="185724" y="365531"/>
                  </a:lnTo>
                  <a:lnTo>
                    <a:pt x="187744" y="363982"/>
                  </a:lnTo>
                  <a:lnTo>
                    <a:pt x="188760" y="360883"/>
                  </a:lnTo>
                  <a:lnTo>
                    <a:pt x="189776" y="356755"/>
                  </a:lnTo>
                  <a:lnTo>
                    <a:pt x="188252" y="354164"/>
                  </a:lnTo>
                  <a:lnTo>
                    <a:pt x="184188" y="353136"/>
                  </a:lnTo>
                  <a:lnTo>
                    <a:pt x="86779" y="330682"/>
                  </a:lnTo>
                  <a:lnTo>
                    <a:pt x="82715" y="329641"/>
                  </a:lnTo>
                  <a:close/>
                </a:path>
                <a:path w="267970" h="396875">
                  <a:moveTo>
                    <a:pt x="133959" y="0"/>
                  </a:moveTo>
                  <a:lnTo>
                    <a:pt x="84866" y="9486"/>
                  </a:lnTo>
                  <a:lnTo>
                    <a:pt x="41097" y="37947"/>
                  </a:lnTo>
                  <a:lnTo>
                    <a:pt x="10275" y="81508"/>
                  </a:lnTo>
                  <a:lnTo>
                    <a:pt x="0" y="136309"/>
                  </a:lnTo>
                  <a:lnTo>
                    <a:pt x="2965" y="166312"/>
                  </a:lnTo>
                  <a:lnTo>
                    <a:pt x="11799" y="193416"/>
                  </a:lnTo>
                  <a:lnTo>
                    <a:pt x="26547" y="217760"/>
                  </a:lnTo>
                  <a:lnTo>
                    <a:pt x="47701" y="239814"/>
                  </a:lnTo>
                  <a:lnTo>
                    <a:pt x="48209" y="240080"/>
                  </a:lnTo>
                  <a:lnTo>
                    <a:pt x="48704" y="240080"/>
                  </a:lnTo>
                  <a:lnTo>
                    <a:pt x="55965" y="248643"/>
                  </a:lnTo>
                  <a:lnTo>
                    <a:pt x="73063" y="275704"/>
                  </a:lnTo>
                  <a:lnTo>
                    <a:pt x="72958" y="293255"/>
                  </a:lnTo>
                  <a:lnTo>
                    <a:pt x="72567" y="300990"/>
                  </a:lnTo>
                  <a:lnTo>
                    <a:pt x="76123" y="307187"/>
                  </a:lnTo>
                  <a:lnTo>
                    <a:pt x="83718" y="309778"/>
                  </a:lnTo>
                  <a:lnTo>
                    <a:pt x="182664" y="331457"/>
                  </a:lnTo>
                  <a:lnTo>
                    <a:pt x="187248" y="331457"/>
                  </a:lnTo>
                  <a:lnTo>
                    <a:pt x="189026" y="329907"/>
                  </a:lnTo>
                  <a:lnTo>
                    <a:pt x="189522" y="326809"/>
                  </a:lnTo>
                  <a:lnTo>
                    <a:pt x="190538" y="322681"/>
                  </a:lnTo>
                  <a:lnTo>
                    <a:pt x="189026" y="320357"/>
                  </a:lnTo>
                  <a:lnTo>
                    <a:pt x="184962" y="319836"/>
                  </a:lnTo>
                  <a:lnTo>
                    <a:pt x="86779" y="297383"/>
                  </a:lnTo>
                  <a:lnTo>
                    <a:pt x="85750" y="297383"/>
                  </a:lnTo>
                  <a:lnTo>
                    <a:pt x="85379" y="295833"/>
                  </a:lnTo>
                  <a:lnTo>
                    <a:pt x="85255" y="273634"/>
                  </a:lnTo>
                  <a:lnTo>
                    <a:pt x="83604" y="266407"/>
                  </a:lnTo>
                  <a:lnTo>
                    <a:pt x="57099" y="231559"/>
                  </a:lnTo>
                  <a:lnTo>
                    <a:pt x="55562" y="230009"/>
                  </a:lnTo>
                  <a:lnTo>
                    <a:pt x="36586" y="210214"/>
                  </a:lnTo>
                  <a:lnTo>
                    <a:pt x="23033" y="187998"/>
                  </a:lnTo>
                  <a:lnTo>
                    <a:pt x="14902" y="163362"/>
                  </a:lnTo>
                  <a:lnTo>
                    <a:pt x="12191" y="136309"/>
                  </a:lnTo>
                  <a:lnTo>
                    <a:pt x="14521" y="110093"/>
                  </a:lnTo>
                  <a:lnTo>
                    <a:pt x="33162" y="65364"/>
                  </a:lnTo>
                  <a:lnTo>
                    <a:pt x="68740" y="31774"/>
                  </a:lnTo>
                  <a:lnTo>
                    <a:pt x="110983" y="14548"/>
                  </a:lnTo>
                  <a:lnTo>
                    <a:pt x="133959" y="12395"/>
                  </a:lnTo>
                  <a:lnTo>
                    <a:pt x="189302" y="12395"/>
                  </a:lnTo>
                  <a:lnTo>
                    <a:pt x="183527" y="9391"/>
                  </a:lnTo>
                  <a:lnTo>
                    <a:pt x="159481" y="2347"/>
                  </a:lnTo>
                  <a:lnTo>
                    <a:pt x="133959" y="0"/>
                  </a:lnTo>
                  <a:close/>
                </a:path>
                <a:path w="267970" h="396875">
                  <a:moveTo>
                    <a:pt x="126098" y="271564"/>
                  </a:moveTo>
                  <a:lnTo>
                    <a:pt x="123558" y="273113"/>
                  </a:lnTo>
                  <a:lnTo>
                    <a:pt x="121526" y="281368"/>
                  </a:lnTo>
                  <a:lnTo>
                    <a:pt x="123050" y="283946"/>
                  </a:lnTo>
                  <a:lnTo>
                    <a:pt x="127114" y="284988"/>
                  </a:lnTo>
                  <a:lnTo>
                    <a:pt x="177342" y="296608"/>
                  </a:lnTo>
                  <a:lnTo>
                    <a:pt x="181914" y="298157"/>
                  </a:lnTo>
                  <a:lnTo>
                    <a:pt x="194856" y="284988"/>
                  </a:lnTo>
                  <a:lnTo>
                    <a:pt x="181140" y="284988"/>
                  </a:lnTo>
                  <a:lnTo>
                    <a:pt x="130162" y="272605"/>
                  </a:lnTo>
                  <a:lnTo>
                    <a:pt x="126098" y="271564"/>
                  </a:lnTo>
                  <a:close/>
                </a:path>
                <a:path w="267970" h="396875">
                  <a:moveTo>
                    <a:pt x="189302" y="12395"/>
                  </a:moveTo>
                  <a:lnTo>
                    <a:pt x="133959" y="12395"/>
                  </a:lnTo>
                  <a:lnTo>
                    <a:pt x="157245" y="14524"/>
                  </a:lnTo>
                  <a:lnTo>
                    <a:pt x="179152" y="20912"/>
                  </a:lnTo>
                  <a:lnTo>
                    <a:pt x="218820" y="46469"/>
                  </a:lnTo>
                  <a:lnTo>
                    <a:pt x="246505" y="85959"/>
                  </a:lnTo>
                  <a:lnTo>
                    <a:pt x="255739" y="136309"/>
                  </a:lnTo>
                  <a:lnTo>
                    <a:pt x="253075" y="163067"/>
                  </a:lnTo>
                  <a:lnTo>
                    <a:pt x="245081" y="187602"/>
                  </a:lnTo>
                  <a:lnTo>
                    <a:pt x="231758" y="209916"/>
                  </a:lnTo>
                  <a:lnTo>
                    <a:pt x="213105" y="230009"/>
                  </a:lnTo>
                  <a:lnTo>
                    <a:pt x="212102" y="230009"/>
                  </a:lnTo>
                  <a:lnTo>
                    <a:pt x="211340" y="230517"/>
                  </a:lnTo>
                  <a:lnTo>
                    <a:pt x="210832" y="231559"/>
                  </a:lnTo>
                  <a:lnTo>
                    <a:pt x="202841" y="240607"/>
                  </a:lnTo>
                  <a:lnTo>
                    <a:pt x="196372" y="248399"/>
                  </a:lnTo>
                  <a:lnTo>
                    <a:pt x="191424" y="254933"/>
                  </a:lnTo>
                  <a:lnTo>
                    <a:pt x="187998" y="260210"/>
                  </a:lnTo>
                  <a:lnTo>
                    <a:pt x="184442" y="266407"/>
                  </a:lnTo>
                  <a:lnTo>
                    <a:pt x="182664" y="273634"/>
                  </a:lnTo>
                  <a:lnTo>
                    <a:pt x="182664" y="284988"/>
                  </a:lnTo>
                  <a:lnTo>
                    <a:pt x="194856" y="284988"/>
                  </a:lnTo>
                  <a:lnTo>
                    <a:pt x="194856" y="275704"/>
                  </a:lnTo>
                  <a:lnTo>
                    <a:pt x="196240" y="270268"/>
                  </a:lnTo>
                  <a:lnTo>
                    <a:pt x="219214" y="240080"/>
                  </a:lnTo>
                  <a:lnTo>
                    <a:pt x="219963" y="240080"/>
                  </a:lnTo>
                  <a:lnTo>
                    <a:pt x="240942" y="218199"/>
                  </a:lnTo>
                  <a:lnTo>
                    <a:pt x="255928" y="193609"/>
                  </a:lnTo>
                  <a:lnTo>
                    <a:pt x="264926" y="166264"/>
                  </a:lnTo>
                  <a:lnTo>
                    <a:pt x="267919" y="136309"/>
                  </a:lnTo>
                  <a:lnTo>
                    <a:pt x="265371" y="107186"/>
                  </a:lnTo>
                  <a:lnTo>
                    <a:pt x="257732" y="81022"/>
                  </a:lnTo>
                  <a:lnTo>
                    <a:pt x="245003" y="57817"/>
                  </a:lnTo>
                  <a:lnTo>
                    <a:pt x="227190" y="37566"/>
                  </a:lnTo>
                  <a:lnTo>
                    <a:pt x="206097" y="21131"/>
                  </a:lnTo>
                  <a:lnTo>
                    <a:pt x="189302" y="12395"/>
                  </a:lnTo>
                  <a:close/>
                </a:path>
              </a:pathLst>
            </a:custGeom>
            <a:solidFill>
              <a:srgbClr val="FFFFFF"/>
            </a:solidFill>
          </p:spPr>
          <p:txBody>
            <a:bodyPr wrap="square" lIns="0" tIns="0" rIns="0" bIns="0" rtlCol="0"/>
            <a:lstStyle/>
            <a:p>
              <a:endParaRPr/>
            </a:p>
          </p:txBody>
        </p:sp>
        <p:sp>
          <p:nvSpPr>
            <p:cNvPr id="6" name="object 6"/>
            <p:cNvSpPr txBox="1"/>
            <p:nvPr/>
          </p:nvSpPr>
          <p:spPr>
            <a:xfrm>
              <a:off x="945164" y="4326698"/>
              <a:ext cx="1215390"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CONCLUSION</a:t>
              </a:r>
              <a:endParaRPr sz="1300" b="1" dirty="0">
                <a:latin typeface="Arial Regular"/>
                <a:cs typeface="Open Sans"/>
              </a:endParaRPr>
            </a:p>
          </p:txBody>
        </p:sp>
      </p:grpSp>
      <p:sp>
        <p:nvSpPr>
          <p:cNvPr id="34" name="object 34"/>
          <p:cNvSpPr txBox="1"/>
          <p:nvPr/>
        </p:nvSpPr>
        <p:spPr>
          <a:xfrm>
            <a:off x="249157" y="5692552"/>
            <a:ext cx="7188659" cy="2321148"/>
          </a:xfrm>
          <a:prstGeom prst="rect">
            <a:avLst/>
          </a:prstGeom>
        </p:spPr>
        <p:txBody>
          <a:bodyPr vert="horz" wrap="square" lIns="0" tIns="12700" rIns="0" bIns="0" rtlCol="0">
            <a:spAutoFit/>
          </a:bodyPr>
          <a:lstStyle/>
          <a:p>
            <a:pPr marL="184150" marR="5080" indent="-171450" algn="just">
              <a:lnSpc>
                <a:spcPct val="100000"/>
              </a:lnSpc>
              <a:spcBef>
                <a:spcPts val="1200"/>
              </a:spcBef>
              <a:buFont typeface="Arial" panose="020B0604020202020204" pitchFamily="34" charset="0"/>
              <a:buChar char="•"/>
            </a:pPr>
            <a:r>
              <a:rPr lang="en-GB" sz="1200" spc="-5" dirty="0">
                <a:solidFill>
                  <a:srgbClr val="231F20"/>
                </a:solidFill>
                <a:latin typeface="Arial Regular"/>
                <a:cs typeface="Open Sans"/>
              </a:rPr>
              <a:t>In the immediate period, bevacizumab does not affect blood vessel relaxation, nor levels of the hormone ET-1 or the blood clot dissolving factor t-PA. </a:t>
            </a:r>
          </a:p>
          <a:p>
            <a:pPr marL="184150" marR="5080" indent="-171450" algn="just">
              <a:lnSpc>
                <a:spcPct val="100000"/>
              </a:lnSpc>
              <a:spcBef>
                <a:spcPts val="1200"/>
              </a:spcBef>
              <a:buFont typeface="Arial" panose="020B0604020202020204" pitchFamily="34" charset="0"/>
              <a:buChar char="•"/>
            </a:pPr>
            <a:r>
              <a:rPr lang="en-GB" sz="1200" dirty="0">
                <a:latin typeface="Arial Regular"/>
                <a:cs typeface="Open Sans"/>
              </a:rPr>
              <a:t>Vascular changes causing high BP and blood clots in the early period after </a:t>
            </a:r>
            <a:r>
              <a:rPr lang="en-GB" sz="1200" dirty="0" err="1">
                <a:latin typeface="Arial Regular"/>
                <a:cs typeface="Open Sans"/>
              </a:rPr>
              <a:t>VEGFi</a:t>
            </a:r>
            <a:r>
              <a:rPr lang="en-GB" sz="1200" dirty="0">
                <a:latin typeface="Arial Regular"/>
                <a:cs typeface="Open Sans"/>
              </a:rPr>
              <a:t> anti-cancer drugs do not appear to be driven by these factors.</a:t>
            </a:r>
          </a:p>
          <a:p>
            <a:pPr marL="184150" marR="5080" indent="-171450" algn="just">
              <a:lnSpc>
                <a:spcPct val="100000"/>
              </a:lnSpc>
              <a:spcBef>
                <a:spcPts val="1200"/>
              </a:spcBef>
              <a:buFont typeface="Arial" panose="020B0604020202020204" pitchFamily="34" charset="0"/>
              <a:buChar char="•"/>
            </a:pPr>
            <a:r>
              <a:rPr lang="en-GB" sz="1200" dirty="0">
                <a:latin typeface="Arial Regular"/>
                <a:cs typeface="Open Sans"/>
              </a:rPr>
              <a:t>Research into the vascular changes causing high BP in the early period after </a:t>
            </a:r>
            <a:r>
              <a:rPr lang="en-GB" sz="1200" dirty="0" err="1">
                <a:latin typeface="Arial Regular"/>
                <a:cs typeface="Open Sans"/>
              </a:rPr>
              <a:t>VEGFi</a:t>
            </a:r>
            <a:r>
              <a:rPr lang="en-GB" sz="1200" dirty="0">
                <a:latin typeface="Arial Regular"/>
                <a:cs typeface="Open Sans"/>
              </a:rPr>
              <a:t> drugs should investigate other possible mechanisms and make assessments at a later time following drug administration.</a:t>
            </a:r>
          </a:p>
          <a:p>
            <a:pPr marL="184150" marR="5080" indent="-171450" algn="just">
              <a:lnSpc>
                <a:spcPct val="100000"/>
              </a:lnSpc>
              <a:spcBef>
                <a:spcPts val="1200"/>
              </a:spcBef>
              <a:buFont typeface="Arial" panose="020B0604020202020204" pitchFamily="34" charset="0"/>
              <a:buChar char="•"/>
            </a:pPr>
            <a:r>
              <a:rPr lang="en-GB" sz="1200" dirty="0">
                <a:latin typeface="Arial Regular"/>
                <a:cs typeface="Open Sans"/>
              </a:rPr>
              <a:t>The role of ET-1 in the development of high BP and other cardiovascular disease in patients undergoing long-term treatment with </a:t>
            </a:r>
            <a:r>
              <a:rPr lang="en-GB" sz="1200" dirty="0" err="1">
                <a:latin typeface="Arial Regular"/>
                <a:cs typeface="Open Sans"/>
              </a:rPr>
              <a:t>VEGFi</a:t>
            </a:r>
            <a:r>
              <a:rPr lang="en-GB" sz="1200" dirty="0">
                <a:latin typeface="Arial Regular"/>
                <a:cs typeface="Open Sans"/>
              </a:rPr>
              <a:t> drugs should be explored further. Although we only examined responses in men, there is no reason to expect different results in women.</a:t>
            </a:r>
            <a:endParaRPr sz="1200" dirty="0">
              <a:latin typeface="Arial Regular"/>
              <a:cs typeface="Open Sans"/>
            </a:endParaRPr>
          </a:p>
        </p:txBody>
      </p:sp>
      <p:sp>
        <p:nvSpPr>
          <p:cNvPr id="35" name="object 35"/>
          <p:cNvSpPr/>
          <p:nvPr/>
        </p:nvSpPr>
        <p:spPr>
          <a:xfrm>
            <a:off x="804049" y="8860947"/>
            <a:ext cx="203200" cy="304800"/>
          </a:xfrm>
          <a:custGeom>
            <a:avLst/>
            <a:gdLst/>
            <a:ahLst/>
            <a:cxnLst/>
            <a:rect l="l" t="t" r="r" b="b"/>
            <a:pathLst>
              <a:path w="203200" h="304800">
                <a:moveTo>
                  <a:pt x="101587" y="0"/>
                </a:moveTo>
                <a:lnTo>
                  <a:pt x="62078" y="7911"/>
                </a:lnTo>
                <a:lnTo>
                  <a:pt x="29733" y="29724"/>
                </a:lnTo>
                <a:lnTo>
                  <a:pt x="7917" y="62065"/>
                </a:lnTo>
                <a:lnTo>
                  <a:pt x="0" y="101561"/>
                </a:lnTo>
                <a:lnTo>
                  <a:pt x="8" y="108470"/>
                </a:lnTo>
                <a:lnTo>
                  <a:pt x="81038" y="295071"/>
                </a:lnTo>
                <a:lnTo>
                  <a:pt x="101587" y="304761"/>
                </a:lnTo>
                <a:lnTo>
                  <a:pt x="106438" y="304711"/>
                </a:lnTo>
                <a:lnTo>
                  <a:pt x="189438" y="152361"/>
                </a:lnTo>
                <a:lnTo>
                  <a:pt x="101587" y="152361"/>
                </a:lnTo>
                <a:lnTo>
                  <a:pt x="94677" y="151863"/>
                </a:lnTo>
                <a:lnTo>
                  <a:pt x="61417" y="132606"/>
                </a:lnTo>
                <a:lnTo>
                  <a:pt x="50774" y="101561"/>
                </a:lnTo>
                <a:lnTo>
                  <a:pt x="51272" y="94653"/>
                </a:lnTo>
                <a:lnTo>
                  <a:pt x="70537" y="61405"/>
                </a:lnTo>
                <a:lnTo>
                  <a:pt x="101587" y="50761"/>
                </a:lnTo>
                <a:lnTo>
                  <a:pt x="189562" y="50761"/>
                </a:lnTo>
                <a:lnTo>
                  <a:pt x="189318" y="50279"/>
                </a:lnTo>
                <a:lnTo>
                  <a:pt x="163746" y="21204"/>
                </a:lnTo>
                <a:lnTo>
                  <a:pt x="128611" y="3622"/>
                </a:lnTo>
                <a:lnTo>
                  <a:pt x="115443" y="986"/>
                </a:lnTo>
                <a:lnTo>
                  <a:pt x="101587" y="0"/>
                </a:lnTo>
                <a:close/>
              </a:path>
              <a:path w="203200" h="304800">
                <a:moveTo>
                  <a:pt x="189562" y="50761"/>
                </a:moveTo>
                <a:lnTo>
                  <a:pt x="101587" y="50761"/>
                </a:lnTo>
                <a:lnTo>
                  <a:pt x="108495" y="51259"/>
                </a:lnTo>
                <a:lnTo>
                  <a:pt x="115066" y="52584"/>
                </a:lnTo>
                <a:lnTo>
                  <a:pt x="145440" y="75958"/>
                </a:lnTo>
                <a:lnTo>
                  <a:pt x="152387" y="101561"/>
                </a:lnTo>
                <a:lnTo>
                  <a:pt x="151896" y="108470"/>
                </a:lnTo>
                <a:lnTo>
                  <a:pt x="132637" y="141724"/>
                </a:lnTo>
                <a:lnTo>
                  <a:pt x="101587" y="152361"/>
                </a:lnTo>
                <a:lnTo>
                  <a:pt x="189438" y="152361"/>
                </a:lnTo>
                <a:lnTo>
                  <a:pt x="202768" y="113728"/>
                </a:lnTo>
                <a:lnTo>
                  <a:pt x="203174" y="101561"/>
                </a:lnTo>
                <a:lnTo>
                  <a:pt x="202186" y="87710"/>
                </a:lnTo>
                <a:lnTo>
                  <a:pt x="199547" y="74544"/>
                </a:lnTo>
                <a:lnTo>
                  <a:pt x="195257" y="62065"/>
                </a:lnTo>
                <a:lnTo>
                  <a:pt x="189562" y="50761"/>
                </a:lnTo>
                <a:close/>
              </a:path>
            </a:pathLst>
          </a:custGeom>
          <a:solidFill>
            <a:srgbClr val="028CC6"/>
          </a:solidFill>
        </p:spPr>
        <p:txBody>
          <a:bodyPr wrap="square" lIns="0" tIns="0" rIns="0" bIns="0" rtlCol="0"/>
          <a:lstStyle/>
          <a:p>
            <a:endParaRPr/>
          </a:p>
        </p:txBody>
      </p:sp>
      <p:sp>
        <p:nvSpPr>
          <p:cNvPr id="36" name="object 36"/>
          <p:cNvSpPr/>
          <p:nvPr/>
        </p:nvSpPr>
        <p:spPr>
          <a:xfrm>
            <a:off x="4367783" y="8988020"/>
            <a:ext cx="255270" cy="255270"/>
          </a:xfrm>
          <a:custGeom>
            <a:avLst/>
            <a:gdLst/>
            <a:ahLst/>
            <a:cxnLst/>
            <a:rect l="l" t="t" r="r" b="b"/>
            <a:pathLst>
              <a:path w="255270" h="255270">
                <a:moveTo>
                  <a:pt x="53644" y="0"/>
                </a:moveTo>
                <a:lnTo>
                  <a:pt x="14122" y="19265"/>
                </a:lnTo>
                <a:lnTo>
                  <a:pt x="9232" y="27749"/>
                </a:lnTo>
                <a:lnTo>
                  <a:pt x="6299" y="33070"/>
                </a:lnTo>
                <a:lnTo>
                  <a:pt x="4051" y="38506"/>
                </a:lnTo>
                <a:lnTo>
                  <a:pt x="825" y="49606"/>
                </a:lnTo>
                <a:lnTo>
                  <a:pt x="0" y="55410"/>
                </a:lnTo>
                <a:lnTo>
                  <a:pt x="42" y="64262"/>
                </a:lnTo>
                <a:lnTo>
                  <a:pt x="9512" y="101295"/>
                </a:lnTo>
                <a:lnTo>
                  <a:pt x="12605" y="109270"/>
                </a:lnTo>
                <a:lnTo>
                  <a:pt x="14477" y="114503"/>
                </a:lnTo>
                <a:lnTo>
                  <a:pt x="32703" y="148550"/>
                </a:lnTo>
                <a:lnTo>
                  <a:pt x="59048" y="180789"/>
                </a:lnTo>
                <a:lnTo>
                  <a:pt x="90677" y="210449"/>
                </a:lnTo>
                <a:lnTo>
                  <a:pt x="124701" y="233565"/>
                </a:lnTo>
                <a:lnTo>
                  <a:pt x="146278" y="242747"/>
                </a:lnTo>
                <a:lnTo>
                  <a:pt x="153936" y="245732"/>
                </a:lnTo>
                <a:lnTo>
                  <a:pt x="161683" y="248513"/>
                </a:lnTo>
                <a:lnTo>
                  <a:pt x="177279" y="253720"/>
                </a:lnTo>
                <a:lnTo>
                  <a:pt x="185381" y="255092"/>
                </a:lnTo>
                <a:lnTo>
                  <a:pt x="193763" y="255270"/>
                </a:lnTo>
                <a:lnTo>
                  <a:pt x="199821" y="255244"/>
                </a:lnTo>
                <a:lnTo>
                  <a:pt x="205625" y="254419"/>
                </a:lnTo>
                <a:lnTo>
                  <a:pt x="216725" y="251206"/>
                </a:lnTo>
                <a:lnTo>
                  <a:pt x="222161" y="248945"/>
                </a:lnTo>
                <a:lnTo>
                  <a:pt x="227482" y="246011"/>
                </a:lnTo>
                <a:lnTo>
                  <a:pt x="231736" y="243789"/>
                </a:lnTo>
                <a:lnTo>
                  <a:pt x="254558" y="209397"/>
                </a:lnTo>
                <a:lnTo>
                  <a:pt x="255155" y="205130"/>
                </a:lnTo>
                <a:lnTo>
                  <a:pt x="255092" y="199059"/>
                </a:lnTo>
                <a:lnTo>
                  <a:pt x="254939" y="198424"/>
                </a:lnTo>
                <a:lnTo>
                  <a:pt x="254673" y="197789"/>
                </a:lnTo>
                <a:lnTo>
                  <a:pt x="253771" y="195846"/>
                </a:lnTo>
                <a:lnTo>
                  <a:pt x="253133" y="195249"/>
                </a:lnTo>
                <a:lnTo>
                  <a:pt x="156794" y="195249"/>
                </a:lnTo>
                <a:lnTo>
                  <a:pt x="154266" y="195110"/>
                </a:lnTo>
                <a:lnTo>
                  <a:pt x="151599" y="194259"/>
                </a:lnTo>
                <a:lnTo>
                  <a:pt x="145986" y="191084"/>
                </a:lnTo>
                <a:lnTo>
                  <a:pt x="143446" y="189598"/>
                </a:lnTo>
                <a:lnTo>
                  <a:pt x="141211" y="188175"/>
                </a:lnTo>
                <a:lnTo>
                  <a:pt x="129328" y="181123"/>
                </a:lnTo>
                <a:lnTo>
                  <a:pt x="98529" y="156510"/>
                </a:lnTo>
                <a:lnTo>
                  <a:pt x="74121" y="125916"/>
                </a:lnTo>
                <a:lnTo>
                  <a:pt x="67068" y="114033"/>
                </a:lnTo>
                <a:lnTo>
                  <a:pt x="65646" y="111798"/>
                </a:lnTo>
                <a:lnTo>
                  <a:pt x="64160" y="109270"/>
                </a:lnTo>
                <a:lnTo>
                  <a:pt x="60985" y="103632"/>
                </a:lnTo>
                <a:lnTo>
                  <a:pt x="60121" y="100965"/>
                </a:lnTo>
                <a:lnTo>
                  <a:pt x="59994" y="98450"/>
                </a:lnTo>
                <a:lnTo>
                  <a:pt x="60159" y="95973"/>
                </a:lnTo>
                <a:lnTo>
                  <a:pt x="61861" y="93179"/>
                </a:lnTo>
                <a:lnTo>
                  <a:pt x="68364" y="87007"/>
                </a:lnTo>
                <a:lnTo>
                  <a:pt x="72123" y="83781"/>
                </a:lnTo>
                <a:lnTo>
                  <a:pt x="80670" y="77076"/>
                </a:lnTo>
                <a:lnTo>
                  <a:pt x="84429" y="73787"/>
                </a:lnTo>
                <a:lnTo>
                  <a:pt x="90919" y="67284"/>
                </a:lnTo>
                <a:lnTo>
                  <a:pt x="92621" y="64262"/>
                </a:lnTo>
                <a:lnTo>
                  <a:pt x="92798" y="61468"/>
                </a:lnTo>
                <a:lnTo>
                  <a:pt x="92633" y="58623"/>
                </a:lnTo>
                <a:lnTo>
                  <a:pt x="91605" y="55829"/>
                </a:lnTo>
                <a:lnTo>
                  <a:pt x="87820" y="50292"/>
                </a:lnTo>
                <a:lnTo>
                  <a:pt x="84467" y="45326"/>
                </a:lnTo>
                <a:lnTo>
                  <a:pt x="81470" y="40246"/>
                </a:lnTo>
                <a:lnTo>
                  <a:pt x="78562" y="35102"/>
                </a:lnTo>
                <a:lnTo>
                  <a:pt x="72834" y="24688"/>
                </a:lnTo>
                <a:lnTo>
                  <a:pt x="67068" y="14325"/>
                </a:lnTo>
                <a:lnTo>
                  <a:pt x="54914" y="12"/>
                </a:lnTo>
                <a:lnTo>
                  <a:pt x="53644" y="0"/>
                </a:lnTo>
                <a:close/>
              </a:path>
              <a:path w="255270" h="255270">
                <a:moveTo>
                  <a:pt x="193763" y="162445"/>
                </a:moveTo>
                <a:lnTo>
                  <a:pt x="171449" y="183121"/>
                </a:lnTo>
                <a:lnTo>
                  <a:pt x="168224" y="186880"/>
                </a:lnTo>
                <a:lnTo>
                  <a:pt x="162051" y="193382"/>
                </a:lnTo>
                <a:lnTo>
                  <a:pt x="159257" y="195084"/>
                </a:lnTo>
                <a:lnTo>
                  <a:pt x="156794" y="195249"/>
                </a:lnTo>
                <a:lnTo>
                  <a:pt x="253133" y="195249"/>
                </a:lnTo>
                <a:lnTo>
                  <a:pt x="251777" y="193979"/>
                </a:lnTo>
                <a:lnTo>
                  <a:pt x="245567" y="190487"/>
                </a:lnTo>
                <a:lnTo>
                  <a:pt x="242976" y="189141"/>
                </a:lnTo>
                <a:lnTo>
                  <a:pt x="240893" y="188175"/>
                </a:lnTo>
                <a:lnTo>
                  <a:pt x="220129" y="176682"/>
                </a:lnTo>
                <a:lnTo>
                  <a:pt x="214985" y="173761"/>
                </a:lnTo>
                <a:lnTo>
                  <a:pt x="209905" y="170776"/>
                </a:lnTo>
                <a:lnTo>
                  <a:pt x="199415" y="163639"/>
                </a:lnTo>
                <a:lnTo>
                  <a:pt x="196608" y="162610"/>
                </a:lnTo>
                <a:lnTo>
                  <a:pt x="193763" y="162445"/>
                </a:lnTo>
                <a:close/>
              </a:path>
            </a:pathLst>
          </a:custGeom>
          <a:solidFill>
            <a:srgbClr val="028CC6"/>
          </a:solidFill>
        </p:spPr>
        <p:txBody>
          <a:bodyPr wrap="square" lIns="0" tIns="0" rIns="0" bIns="0" rtlCol="0"/>
          <a:lstStyle/>
          <a:p>
            <a:endParaRPr/>
          </a:p>
        </p:txBody>
      </p:sp>
      <p:sp>
        <p:nvSpPr>
          <p:cNvPr id="37" name="object 37"/>
          <p:cNvSpPr/>
          <p:nvPr/>
        </p:nvSpPr>
        <p:spPr>
          <a:xfrm>
            <a:off x="4297869" y="8507253"/>
            <a:ext cx="301625" cy="215265"/>
          </a:xfrm>
          <a:custGeom>
            <a:avLst/>
            <a:gdLst/>
            <a:ahLst/>
            <a:cxnLst/>
            <a:rect l="l" t="t" r="r" b="b"/>
            <a:pathLst>
              <a:path w="301625" h="215265">
                <a:moveTo>
                  <a:pt x="269506" y="0"/>
                </a:moveTo>
                <a:lnTo>
                  <a:pt x="32283" y="0"/>
                </a:lnTo>
                <a:lnTo>
                  <a:pt x="19716" y="2533"/>
                </a:lnTo>
                <a:lnTo>
                  <a:pt x="9455" y="9445"/>
                </a:lnTo>
                <a:lnTo>
                  <a:pt x="2536" y="19706"/>
                </a:lnTo>
                <a:lnTo>
                  <a:pt x="0" y="32283"/>
                </a:lnTo>
                <a:lnTo>
                  <a:pt x="102" y="127101"/>
                </a:lnTo>
                <a:lnTo>
                  <a:pt x="0" y="182930"/>
                </a:lnTo>
                <a:lnTo>
                  <a:pt x="30251" y="215036"/>
                </a:lnTo>
                <a:lnTo>
                  <a:pt x="270344" y="215201"/>
                </a:lnTo>
                <a:lnTo>
                  <a:pt x="282438" y="212316"/>
                </a:lnTo>
                <a:lnTo>
                  <a:pt x="292266" y="205333"/>
                </a:lnTo>
                <a:lnTo>
                  <a:pt x="296360" y="199059"/>
                </a:lnTo>
                <a:lnTo>
                  <a:pt x="47421" y="199059"/>
                </a:lnTo>
                <a:lnTo>
                  <a:pt x="48425" y="198056"/>
                </a:lnTo>
                <a:lnTo>
                  <a:pt x="25730" y="198056"/>
                </a:lnTo>
                <a:lnTo>
                  <a:pt x="20104" y="196151"/>
                </a:lnTo>
                <a:lnTo>
                  <a:pt x="18135" y="191617"/>
                </a:lnTo>
                <a:lnTo>
                  <a:pt x="17995" y="185445"/>
                </a:lnTo>
                <a:lnTo>
                  <a:pt x="17995" y="25895"/>
                </a:lnTo>
                <a:lnTo>
                  <a:pt x="40703" y="25895"/>
                </a:lnTo>
                <a:lnTo>
                  <a:pt x="31775" y="16979"/>
                </a:lnTo>
                <a:lnTo>
                  <a:pt x="297760" y="16979"/>
                </a:lnTo>
                <a:lnTo>
                  <a:pt x="297456" y="16137"/>
                </a:lnTo>
                <a:lnTo>
                  <a:pt x="290395" y="7658"/>
                </a:lnTo>
                <a:lnTo>
                  <a:pt x="280833" y="2035"/>
                </a:lnTo>
                <a:lnTo>
                  <a:pt x="269506" y="0"/>
                </a:lnTo>
                <a:close/>
              </a:path>
              <a:path w="301625" h="215265">
                <a:moveTo>
                  <a:pt x="205080" y="128104"/>
                </a:moveTo>
                <a:lnTo>
                  <a:pt x="182245" y="128104"/>
                </a:lnTo>
                <a:lnTo>
                  <a:pt x="253199" y="199059"/>
                </a:lnTo>
                <a:lnTo>
                  <a:pt x="296360" y="199059"/>
                </a:lnTo>
                <a:lnTo>
                  <a:pt x="296899" y="198234"/>
                </a:lnTo>
                <a:lnTo>
                  <a:pt x="275056" y="198234"/>
                </a:lnTo>
                <a:lnTo>
                  <a:pt x="205080" y="128104"/>
                </a:lnTo>
                <a:close/>
              </a:path>
              <a:path w="301625" h="215265">
                <a:moveTo>
                  <a:pt x="300732" y="25222"/>
                </a:moveTo>
                <a:lnTo>
                  <a:pt x="285153" y="25222"/>
                </a:lnTo>
                <a:lnTo>
                  <a:pt x="285153" y="191071"/>
                </a:lnTo>
                <a:lnTo>
                  <a:pt x="281787" y="196342"/>
                </a:lnTo>
                <a:lnTo>
                  <a:pt x="275056" y="198234"/>
                </a:lnTo>
                <a:lnTo>
                  <a:pt x="296899" y="198234"/>
                </a:lnTo>
                <a:lnTo>
                  <a:pt x="298868" y="195216"/>
                </a:lnTo>
                <a:lnTo>
                  <a:pt x="301282" y="182930"/>
                </a:lnTo>
                <a:lnTo>
                  <a:pt x="301282" y="26746"/>
                </a:lnTo>
                <a:lnTo>
                  <a:pt x="300732" y="25222"/>
                </a:lnTo>
                <a:close/>
              </a:path>
              <a:path w="301625" h="215265">
                <a:moveTo>
                  <a:pt x="40703" y="25895"/>
                </a:moveTo>
                <a:lnTo>
                  <a:pt x="17995" y="25895"/>
                </a:lnTo>
                <a:lnTo>
                  <a:pt x="107950" y="115836"/>
                </a:lnTo>
                <a:lnTo>
                  <a:pt x="25730" y="198056"/>
                </a:lnTo>
                <a:lnTo>
                  <a:pt x="48425" y="198056"/>
                </a:lnTo>
                <a:lnTo>
                  <a:pt x="119367" y="127101"/>
                </a:lnTo>
                <a:lnTo>
                  <a:pt x="142051" y="127101"/>
                </a:lnTo>
                <a:lnTo>
                  <a:pt x="40703" y="25895"/>
                </a:lnTo>
                <a:close/>
              </a:path>
              <a:path w="301625" h="215265">
                <a:moveTo>
                  <a:pt x="142051" y="127101"/>
                </a:moveTo>
                <a:lnTo>
                  <a:pt x="119373" y="127107"/>
                </a:lnTo>
                <a:lnTo>
                  <a:pt x="149555" y="157454"/>
                </a:lnTo>
                <a:lnTo>
                  <a:pt x="152908" y="157454"/>
                </a:lnTo>
                <a:lnTo>
                  <a:pt x="175758" y="134594"/>
                </a:lnTo>
                <a:lnTo>
                  <a:pt x="149555" y="134594"/>
                </a:lnTo>
                <a:lnTo>
                  <a:pt x="142051" y="127101"/>
                </a:lnTo>
                <a:close/>
              </a:path>
              <a:path w="301625" h="215265">
                <a:moveTo>
                  <a:pt x="297760" y="16979"/>
                </a:moveTo>
                <a:lnTo>
                  <a:pt x="270510" y="16979"/>
                </a:lnTo>
                <a:lnTo>
                  <a:pt x="152908" y="134594"/>
                </a:lnTo>
                <a:lnTo>
                  <a:pt x="175758" y="134594"/>
                </a:lnTo>
                <a:lnTo>
                  <a:pt x="182245" y="128104"/>
                </a:lnTo>
                <a:lnTo>
                  <a:pt x="205080" y="128104"/>
                </a:lnTo>
                <a:lnTo>
                  <a:pt x="193687" y="116687"/>
                </a:lnTo>
                <a:lnTo>
                  <a:pt x="285153" y="25234"/>
                </a:lnTo>
                <a:lnTo>
                  <a:pt x="300732" y="25222"/>
                </a:lnTo>
                <a:lnTo>
                  <a:pt x="297760" y="16979"/>
                </a:lnTo>
                <a:close/>
              </a:path>
            </a:pathLst>
          </a:custGeom>
          <a:solidFill>
            <a:srgbClr val="028CC6"/>
          </a:solidFill>
        </p:spPr>
        <p:txBody>
          <a:bodyPr wrap="square" lIns="0" tIns="0" rIns="0" bIns="0" rtlCol="0"/>
          <a:lstStyle/>
          <a:p>
            <a:endParaRPr/>
          </a:p>
        </p:txBody>
      </p:sp>
      <p:sp>
        <p:nvSpPr>
          <p:cNvPr id="38" name="object 38"/>
          <p:cNvSpPr txBox="1"/>
          <p:nvPr/>
        </p:nvSpPr>
        <p:spPr>
          <a:xfrm>
            <a:off x="1704026" y="9562165"/>
            <a:ext cx="5733790" cy="443711"/>
          </a:xfrm>
          <a:prstGeom prst="rect">
            <a:avLst/>
          </a:prstGeom>
        </p:spPr>
        <p:txBody>
          <a:bodyPr vert="horz" wrap="square" lIns="0" tIns="50800" rIns="0" bIns="0" rtlCol="0">
            <a:spAutoFit/>
          </a:bodyPr>
          <a:lstStyle/>
          <a:p>
            <a:pPr marL="22225">
              <a:lnSpc>
                <a:spcPct val="100000"/>
              </a:lnSpc>
              <a:spcBef>
                <a:spcPts val="400"/>
              </a:spcBef>
            </a:pPr>
            <a:r>
              <a:rPr sz="1200" b="1" dirty="0">
                <a:solidFill>
                  <a:srgbClr val="FFFFFF"/>
                </a:solidFill>
                <a:latin typeface="Arial Regular"/>
                <a:cs typeface="Open Sans"/>
              </a:rPr>
              <a:t>Additional</a:t>
            </a:r>
            <a:r>
              <a:rPr sz="1200" b="1" spc="-5" dirty="0">
                <a:solidFill>
                  <a:srgbClr val="FFFFFF"/>
                </a:solidFill>
                <a:latin typeface="Arial Regular"/>
                <a:cs typeface="Open Sans"/>
              </a:rPr>
              <a:t> </a:t>
            </a:r>
            <a:r>
              <a:rPr sz="1200" b="1" dirty="0">
                <a:solidFill>
                  <a:srgbClr val="FFFFFF"/>
                </a:solidFill>
                <a:latin typeface="Arial Regular"/>
                <a:cs typeface="Open Sans"/>
              </a:rPr>
              <a:t>Information</a:t>
            </a:r>
            <a:endParaRPr sz="1200" b="1" dirty="0">
              <a:latin typeface="Arial Regular"/>
              <a:cs typeface="Open Sans"/>
            </a:endParaRPr>
          </a:p>
          <a:p>
            <a:pPr marL="12700">
              <a:lnSpc>
                <a:spcPct val="100000"/>
              </a:lnSpc>
              <a:spcBef>
                <a:spcPts val="270"/>
              </a:spcBef>
            </a:pPr>
            <a:r>
              <a:rPr lang="en-GB" sz="1100" spc="-5" dirty="0">
                <a:solidFill>
                  <a:srgbClr val="FFFFFF"/>
                </a:solidFill>
                <a:latin typeface="Arial Regular"/>
                <a:cs typeface="Open Sans"/>
              </a:rPr>
              <a:t>The project was completed on 31/10/18 and received £88,732 from the Chief Scientist Office.</a:t>
            </a:r>
            <a:endParaRPr sz="1100" dirty="0">
              <a:latin typeface="Arial Regular"/>
              <a:cs typeface="Open Sans"/>
            </a:endParaRPr>
          </a:p>
        </p:txBody>
      </p:sp>
      <p:grpSp>
        <p:nvGrpSpPr>
          <p:cNvPr id="39" name="Group 38"/>
          <p:cNvGrpSpPr/>
          <p:nvPr/>
        </p:nvGrpSpPr>
        <p:grpSpPr>
          <a:xfrm>
            <a:off x="231029" y="1248736"/>
            <a:ext cx="4692844" cy="576580"/>
            <a:chOff x="332060" y="4848107"/>
            <a:chExt cx="4592048" cy="576580"/>
          </a:xfrm>
        </p:grpSpPr>
        <p:sp>
          <p:nvSpPr>
            <p:cNvPr id="40" name="object 2"/>
            <p:cNvSpPr/>
            <p:nvPr/>
          </p:nvSpPr>
          <p:spPr>
            <a:xfrm>
              <a:off x="332060" y="4848107"/>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0" y="572226"/>
                  </a:lnTo>
                  <a:lnTo>
                    <a:pt x="196964" y="561313"/>
                  </a:lnTo>
                  <a:lnTo>
                    <a:pt x="155641" y="543849"/>
                  </a:lnTo>
                  <a:lnTo>
                    <a:pt x="117905" y="520428"/>
                  </a:lnTo>
                  <a:lnTo>
                    <a:pt x="84348" y="491642"/>
                  </a:lnTo>
                  <a:lnTo>
                    <a:pt x="55563" y="458084"/>
                  </a:lnTo>
                  <a:lnTo>
                    <a:pt x="32143" y="420348"/>
                  </a:lnTo>
                  <a:lnTo>
                    <a:pt x="14681" y="379026"/>
                  </a:lnTo>
                  <a:lnTo>
                    <a:pt x="3769" y="334712"/>
                  </a:lnTo>
                  <a:lnTo>
                    <a:pt x="0" y="287997"/>
                  </a:lnTo>
                  <a:lnTo>
                    <a:pt x="3769" y="241283"/>
                  </a:lnTo>
                  <a:lnTo>
                    <a:pt x="14681" y="196969"/>
                  </a:lnTo>
                  <a:lnTo>
                    <a:pt x="32143" y="155647"/>
                  </a:lnTo>
                  <a:lnTo>
                    <a:pt x="55563" y="117910"/>
                  </a:lnTo>
                  <a:lnTo>
                    <a:pt x="84348" y="84353"/>
                  </a:lnTo>
                  <a:lnTo>
                    <a:pt x="117905" y="55567"/>
                  </a:lnTo>
                  <a:lnTo>
                    <a:pt x="155641" y="32146"/>
                  </a:lnTo>
                  <a:lnTo>
                    <a:pt x="196964" y="14682"/>
                  </a:lnTo>
                  <a:lnTo>
                    <a:pt x="241280"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41" name="object 3"/>
            <p:cNvSpPr/>
            <p:nvPr/>
          </p:nvSpPr>
          <p:spPr>
            <a:xfrm>
              <a:off x="814388" y="4951520"/>
              <a:ext cx="4109720" cy="314325"/>
            </a:xfrm>
            <a:custGeom>
              <a:avLst/>
              <a:gdLst/>
              <a:ahLst/>
              <a:cxnLst/>
              <a:rect l="l" t="t" r="r" b="b"/>
              <a:pathLst>
                <a:path w="4109720" h="314325">
                  <a:moveTo>
                    <a:pt x="4109427" y="0"/>
                  </a:moveTo>
                  <a:lnTo>
                    <a:pt x="0" y="0"/>
                  </a:lnTo>
                  <a:lnTo>
                    <a:pt x="16596" y="18776"/>
                  </a:lnTo>
                  <a:lnTo>
                    <a:pt x="31400" y="39057"/>
                  </a:lnTo>
                  <a:lnTo>
                    <a:pt x="55105" y="83629"/>
                  </a:lnTo>
                  <a:lnTo>
                    <a:pt x="70089" y="132738"/>
                  </a:lnTo>
                  <a:lnTo>
                    <a:pt x="75311" y="185381"/>
                  </a:lnTo>
                  <a:lnTo>
                    <a:pt x="74747" y="202788"/>
                  </a:lnTo>
                  <a:lnTo>
                    <a:pt x="66586" y="253072"/>
                  </a:lnTo>
                  <a:lnTo>
                    <a:pt x="49487" y="299728"/>
                  </a:lnTo>
                  <a:lnTo>
                    <a:pt x="41973" y="314325"/>
                  </a:lnTo>
                  <a:lnTo>
                    <a:pt x="4109427" y="314325"/>
                  </a:lnTo>
                  <a:lnTo>
                    <a:pt x="4109427" y="0"/>
                  </a:lnTo>
                  <a:close/>
                </a:path>
              </a:pathLst>
            </a:custGeom>
            <a:solidFill>
              <a:srgbClr val="028CC6"/>
            </a:solidFill>
          </p:spPr>
          <p:txBody>
            <a:bodyPr wrap="square" lIns="0" tIns="0" rIns="0" bIns="0" rtlCol="0"/>
            <a:lstStyle/>
            <a:p>
              <a:endParaRPr/>
            </a:p>
          </p:txBody>
        </p:sp>
        <p:sp>
          <p:nvSpPr>
            <p:cNvPr id="42" name="object 4"/>
            <p:cNvSpPr/>
            <p:nvPr/>
          </p:nvSpPr>
          <p:spPr>
            <a:xfrm>
              <a:off x="361294" y="4880034"/>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43" name="object 5"/>
            <p:cNvSpPr/>
            <p:nvPr/>
          </p:nvSpPr>
          <p:spPr>
            <a:xfrm>
              <a:off x="468434" y="4964958"/>
              <a:ext cx="311150" cy="309245"/>
            </a:xfrm>
            <a:custGeom>
              <a:avLst/>
              <a:gdLst/>
              <a:ahLst/>
              <a:cxnLst/>
              <a:rect l="l" t="t" r="r" b="b"/>
              <a:pathLst>
                <a:path w="311150" h="309245">
                  <a:moveTo>
                    <a:pt x="231990" y="0"/>
                  </a:moveTo>
                  <a:lnTo>
                    <a:pt x="221703" y="0"/>
                  </a:lnTo>
                  <a:lnTo>
                    <a:pt x="217055" y="2057"/>
                  </a:lnTo>
                  <a:lnTo>
                    <a:pt x="166598" y="52527"/>
                  </a:lnTo>
                  <a:lnTo>
                    <a:pt x="166598" y="53301"/>
                  </a:lnTo>
                  <a:lnTo>
                    <a:pt x="40944" y="178955"/>
                  </a:lnTo>
                  <a:lnTo>
                    <a:pt x="40424" y="179730"/>
                  </a:lnTo>
                  <a:lnTo>
                    <a:pt x="39916" y="180759"/>
                  </a:lnTo>
                  <a:lnTo>
                    <a:pt x="520" y="300494"/>
                  </a:lnTo>
                  <a:lnTo>
                    <a:pt x="0" y="303060"/>
                  </a:lnTo>
                  <a:lnTo>
                    <a:pt x="520" y="305117"/>
                  </a:lnTo>
                  <a:lnTo>
                    <a:pt x="3606" y="308216"/>
                  </a:lnTo>
                  <a:lnTo>
                    <a:pt x="5143" y="308991"/>
                  </a:lnTo>
                  <a:lnTo>
                    <a:pt x="7213" y="308991"/>
                  </a:lnTo>
                  <a:lnTo>
                    <a:pt x="7734" y="308724"/>
                  </a:lnTo>
                  <a:lnTo>
                    <a:pt x="8242" y="308216"/>
                  </a:lnTo>
                  <a:lnTo>
                    <a:pt x="131838" y="271907"/>
                  </a:lnTo>
                  <a:lnTo>
                    <a:pt x="134924" y="270370"/>
                  </a:lnTo>
                  <a:lnTo>
                    <a:pt x="259295" y="143675"/>
                  </a:lnTo>
                  <a:lnTo>
                    <a:pt x="308990" y="93980"/>
                  </a:lnTo>
                  <a:lnTo>
                    <a:pt x="311048" y="89344"/>
                  </a:lnTo>
                  <a:lnTo>
                    <a:pt x="311048" y="79057"/>
                  </a:lnTo>
                  <a:lnTo>
                    <a:pt x="308990" y="74409"/>
                  </a:lnTo>
                  <a:lnTo>
                    <a:pt x="236639" y="2057"/>
                  </a:lnTo>
                  <a:lnTo>
                    <a:pt x="231990" y="0"/>
                  </a:lnTo>
                  <a:close/>
                </a:path>
              </a:pathLst>
            </a:custGeom>
            <a:solidFill>
              <a:srgbClr val="EFEFED"/>
            </a:solidFill>
          </p:spPr>
          <p:txBody>
            <a:bodyPr wrap="square" lIns="0" tIns="0" rIns="0" bIns="0" rtlCol="0"/>
            <a:lstStyle/>
            <a:p>
              <a:endParaRPr/>
            </a:p>
          </p:txBody>
        </p:sp>
        <p:sp>
          <p:nvSpPr>
            <p:cNvPr id="44" name="object 6"/>
            <p:cNvSpPr/>
            <p:nvPr/>
          </p:nvSpPr>
          <p:spPr>
            <a:xfrm>
              <a:off x="484402" y="4977318"/>
              <a:ext cx="283485" cy="281174"/>
            </a:xfrm>
            <a:prstGeom prst="rect">
              <a:avLst/>
            </a:prstGeom>
            <a:blipFill>
              <a:blip r:embed="rId4" cstate="print"/>
              <a:stretch>
                <a:fillRect/>
              </a:stretch>
            </a:blipFill>
          </p:spPr>
          <p:txBody>
            <a:bodyPr wrap="square" lIns="0" tIns="0" rIns="0" bIns="0" rtlCol="0"/>
            <a:lstStyle/>
            <a:p>
              <a:endParaRPr/>
            </a:p>
          </p:txBody>
        </p:sp>
        <p:sp>
          <p:nvSpPr>
            <p:cNvPr id="45" name="object 7"/>
            <p:cNvSpPr txBox="1"/>
            <p:nvPr/>
          </p:nvSpPr>
          <p:spPr>
            <a:xfrm>
              <a:off x="958260" y="4982075"/>
              <a:ext cx="3848735"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panose="020B0604020202020204" pitchFamily="34" charset="0"/>
                  <a:cs typeface="Arial" panose="020B0604020202020204" pitchFamily="34" charset="0"/>
                </a:rPr>
                <a:t>WHAT </a:t>
              </a:r>
              <a:r>
                <a:rPr sz="1300" b="1" spc="-5" dirty="0">
                  <a:solidFill>
                    <a:srgbClr val="FFFFFF"/>
                  </a:solidFill>
                  <a:latin typeface="Arial" panose="020B0604020202020204" pitchFamily="34" charset="0"/>
                  <a:cs typeface="Arial" panose="020B0604020202020204" pitchFamily="34" charset="0"/>
                </a:rPr>
                <a:t>IMPACT COULD THE </a:t>
              </a:r>
              <a:r>
                <a:rPr sz="1300" b="1" dirty="0">
                  <a:solidFill>
                    <a:srgbClr val="FFFFFF"/>
                  </a:solidFill>
                  <a:latin typeface="Arial" panose="020B0604020202020204" pitchFamily="34" charset="0"/>
                  <a:cs typeface="Arial" panose="020B0604020202020204" pitchFamily="34" charset="0"/>
                </a:rPr>
                <a:t>FINDINGS</a:t>
              </a:r>
              <a:r>
                <a:rPr sz="1300" b="1" spc="-70" dirty="0">
                  <a:solidFill>
                    <a:srgbClr val="FFFFFF"/>
                  </a:solidFill>
                  <a:latin typeface="Arial" panose="020B0604020202020204" pitchFamily="34" charset="0"/>
                  <a:cs typeface="Arial" panose="020B0604020202020204" pitchFamily="34" charset="0"/>
                </a:rPr>
                <a:t> </a:t>
              </a:r>
              <a:r>
                <a:rPr sz="1300" b="1" spc="-5" dirty="0">
                  <a:solidFill>
                    <a:srgbClr val="FFFFFF"/>
                  </a:solidFill>
                  <a:latin typeface="Arial" panose="020B0604020202020204" pitchFamily="34" charset="0"/>
                  <a:cs typeface="Arial" panose="020B0604020202020204" pitchFamily="34" charset="0"/>
                </a:rPr>
                <a:t>HAVE?</a:t>
              </a:r>
              <a:endParaRPr sz="1300" b="1" dirty="0">
                <a:latin typeface="Arial" panose="020B0604020202020204" pitchFamily="34" charset="0"/>
                <a:cs typeface="Arial" panose="020B0604020202020204" pitchFamily="34" charset="0"/>
              </a:endParaRPr>
            </a:p>
          </p:txBody>
        </p:sp>
      </p:grpSp>
      <p:sp>
        <p:nvSpPr>
          <p:cNvPr id="46" name="object 31"/>
          <p:cNvSpPr txBox="1"/>
          <p:nvPr/>
        </p:nvSpPr>
        <p:spPr>
          <a:xfrm>
            <a:off x="221373" y="1841500"/>
            <a:ext cx="7218543" cy="1613262"/>
          </a:xfrm>
          <a:prstGeom prst="rect">
            <a:avLst/>
          </a:prstGeom>
        </p:spPr>
        <p:txBody>
          <a:bodyPr vert="horz" wrap="square" lIns="0" tIns="12700" rIns="0" bIns="0" rtlCol="0">
            <a:spAutoFit/>
          </a:bodyPr>
          <a:lstStyle/>
          <a:p>
            <a:pPr marL="184150" marR="5080" indent="-171450" algn="just">
              <a:spcBef>
                <a:spcPts val="1200"/>
              </a:spcBef>
              <a:buFont typeface="Arial" panose="020B0604020202020204" pitchFamily="34" charset="0"/>
              <a:buChar char="•"/>
            </a:pPr>
            <a:r>
              <a:rPr lang="en-GB" sz="1200" spc="-5" dirty="0">
                <a:solidFill>
                  <a:srgbClr val="231F20"/>
                </a:solidFill>
                <a:latin typeface="Arial Regular"/>
                <a:cs typeface="Open Sans"/>
              </a:rPr>
              <a:t>Our findings provide important evidence that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drugs do not cause an immediate blood vessel constricting effect and do not cause an immediate alteration in the release of ET-1 and </a:t>
            </a:r>
            <a:r>
              <a:rPr lang="en-GB" sz="1200" spc="-5" dirty="0" err="1">
                <a:solidFill>
                  <a:srgbClr val="231F20"/>
                </a:solidFill>
                <a:latin typeface="Arial Regular"/>
                <a:cs typeface="Open Sans"/>
              </a:rPr>
              <a:t>tPA</a:t>
            </a:r>
            <a:r>
              <a:rPr lang="en-GB" sz="1200" spc="-5" dirty="0">
                <a:solidFill>
                  <a:srgbClr val="231F20"/>
                </a:solidFill>
                <a:latin typeface="Arial Regular"/>
                <a:cs typeface="Open Sans"/>
              </a:rPr>
              <a:t> hormones.</a:t>
            </a:r>
          </a:p>
          <a:p>
            <a:pPr marL="184150" marR="5080" indent="-171450" algn="just">
              <a:spcBef>
                <a:spcPts val="1200"/>
              </a:spcBef>
              <a:buFont typeface="Arial" panose="020B0604020202020204" pitchFamily="34" charset="0"/>
              <a:buChar char="•"/>
            </a:pPr>
            <a:r>
              <a:rPr lang="en-GB" sz="1200" spc="-5" dirty="0">
                <a:solidFill>
                  <a:srgbClr val="231F20"/>
                </a:solidFill>
                <a:latin typeface="Arial Regular"/>
                <a:cs typeface="Open Sans"/>
              </a:rPr>
              <a:t>Our study does not rule out these factors in causing cardiovascular problems from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in the longer term and will help design future studies to prevent cardiovascular disease from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a:t>
            </a:r>
          </a:p>
          <a:p>
            <a:pPr marL="184150" marR="5080" indent="-171450" algn="just">
              <a:spcBef>
                <a:spcPts val="1200"/>
              </a:spcBef>
              <a:buFont typeface="Arial" panose="020B0604020202020204" pitchFamily="34" charset="0"/>
              <a:buChar char="•"/>
            </a:pPr>
            <a:r>
              <a:rPr lang="en-GB" sz="1200" spc="-5" dirty="0">
                <a:solidFill>
                  <a:srgbClr val="231F20"/>
                </a:solidFill>
                <a:latin typeface="Arial Regular"/>
                <a:cs typeface="Open Sans"/>
              </a:rPr>
              <a:t>Our findings will inform trials of strategies to protect the cardiovascular health of patients receiving </a:t>
            </a:r>
            <a:r>
              <a:rPr lang="en-GB" sz="1200" spc="-5" dirty="0" err="1">
                <a:solidFill>
                  <a:srgbClr val="231F20"/>
                </a:solidFill>
                <a:latin typeface="Arial Regular"/>
                <a:cs typeface="Open Sans"/>
              </a:rPr>
              <a:t>VEGFi</a:t>
            </a:r>
            <a:r>
              <a:rPr lang="en-GB" sz="1200" spc="-5" dirty="0">
                <a:solidFill>
                  <a:srgbClr val="231F20"/>
                </a:solidFill>
                <a:latin typeface="Arial Regular"/>
                <a:cs typeface="Open Sans"/>
              </a:rPr>
              <a:t>. This will allow the doses and benefits of anti-cancer therapies to be maximised while minimising cardiovascular side effects.</a:t>
            </a:r>
          </a:p>
        </p:txBody>
      </p:sp>
      <p:grpSp>
        <p:nvGrpSpPr>
          <p:cNvPr id="27" name="Group 26">
            <a:extLst>
              <a:ext uri="{FF2B5EF4-FFF2-40B4-BE49-F238E27FC236}">
                <a16:creationId xmlns:a16="http://schemas.microsoft.com/office/drawing/2014/main" id="{17B5D13B-3524-674A-B89D-CEF545FFBD1E}"/>
              </a:ext>
            </a:extLst>
          </p:cNvPr>
          <p:cNvGrpSpPr/>
          <p:nvPr/>
        </p:nvGrpSpPr>
        <p:grpSpPr>
          <a:xfrm>
            <a:off x="191242" y="3594100"/>
            <a:ext cx="7218542" cy="1459744"/>
            <a:chOff x="191242" y="3485029"/>
            <a:chExt cx="7218542" cy="1459744"/>
          </a:xfrm>
        </p:grpSpPr>
        <p:grpSp>
          <p:nvGrpSpPr>
            <p:cNvPr id="24" name="Group 23"/>
            <p:cNvGrpSpPr/>
            <p:nvPr/>
          </p:nvGrpSpPr>
          <p:grpSpPr>
            <a:xfrm>
              <a:off x="191242" y="3485029"/>
              <a:ext cx="4905703" cy="576580"/>
              <a:chOff x="322404" y="1285831"/>
              <a:chExt cx="4800335" cy="576580"/>
            </a:xfrm>
          </p:grpSpPr>
          <p:sp>
            <p:nvSpPr>
              <p:cNvPr id="7" name="object 7"/>
              <p:cNvSpPr/>
              <p:nvPr/>
            </p:nvSpPr>
            <p:spPr>
              <a:xfrm>
                <a:off x="322404" y="1285831"/>
                <a:ext cx="576580" cy="576580"/>
              </a:xfrm>
              <a:custGeom>
                <a:avLst/>
                <a:gdLst/>
                <a:ahLst/>
                <a:cxnLst/>
                <a:rect l="l" t="t" r="r" b="b"/>
                <a:pathLst>
                  <a:path w="576580" h="576580">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0718">
                <a:solidFill>
                  <a:srgbClr val="028CC6"/>
                </a:solidFill>
              </a:ln>
            </p:spPr>
            <p:txBody>
              <a:bodyPr wrap="square" lIns="0" tIns="0" rIns="0" bIns="0" rtlCol="0"/>
              <a:lstStyle/>
              <a:p>
                <a:endParaRPr/>
              </a:p>
            </p:txBody>
          </p:sp>
          <p:sp>
            <p:nvSpPr>
              <p:cNvPr id="8" name="object 8"/>
              <p:cNvSpPr/>
              <p:nvPr/>
            </p:nvSpPr>
            <p:spPr>
              <a:xfrm>
                <a:off x="804739" y="1389239"/>
                <a:ext cx="4318000" cy="314325"/>
              </a:xfrm>
              <a:custGeom>
                <a:avLst/>
                <a:gdLst/>
                <a:ahLst/>
                <a:cxnLst/>
                <a:rect l="l" t="t" r="r" b="b"/>
                <a:pathLst>
                  <a:path w="4318000" h="314325">
                    <a:moveTo>
                      <a:pt x="4317428" y="0"/>
                    </a:moveTo>
                    <a:lnTo>
                      <a:pt x="0" y="0"/>
                    </a:lnTo>
                    <a:lnTo>
                      <a:pt x="16596" y="18782"/>
                    </a:lnTo>
                    <a:lnTo>
                      <a:pt x="31400" y="39062"/>
                    </a:lnTo>
                    <a:lnTo>
                      <a:pt x="55105" y="83629"/>
                    </a:lnTo>
                    <a:lnTo>
                      <a:pt x="70089" y="132738"/>
                    </a:lnTo>
                    <a:lnTo>
                      <a:pt x="75311" y="185381"/>
                    </a:lnTo>
                    <a:lnTo>
                      <a:pt x="74747" y="202788"/>
                    </a:lnTo>
                    <a:lnTo>
                      <a:pt x="66586" y="253072"/>
                    </a:lnTo>
                    <a:lnTo>
                      <a:pt x="49482" y="299728"/>
                    </a:lnTo>
                    <a:lnTo>
                      <a:pt x="41960" y="314325"/>
                    </a:lnTo>
                    <a:lnTo>
                      <a:pt x="4317428" y="314325"/>
                    </a:lnTo>
                    <a:lnTo>
                      <a:pt x="4317428" y="0"/>
                    </a:lnTo>
                    <a:close/>
                  </a:path>
                </a:pathLst>
              </a:custGeom>
              <a:solidFill>
                <a:srgbClr val="028CC6"/>
              </a:solidFill>
            </p:spPr>
            <p:txBody>
              <a:bodyPr wrap="square" lIns="0" tIns="0" rIns="0" bIns="0" rtlCol="0"/>
              <a:lstStyle/>
              <a:p>
                <a:endParaRPr/>
              </a:p>
            </p:txBody>
          </p:sp>
          <p:sp>
            <p:nvSpPr>
              <p:cNvPr id="9" name="object 9"/>
              <p:cNvSpPr/>
              <p:nvPr/>
            </p:nvSpPr>
            <p:spPr>
              <a:xfrm>
                <a:off x="351646" y="1317753"/>
                <a:ext cx="514350" cy="514350"/>
              </a:xfrm>
              <a:custGeom>
                <a:avLst/>
                <a:gdLst/>
                <a:ahLst/>
                <a:cxnLst/>
                <a:rect l="l" t="t" r="r" b="b"/>
                <a:pathLst>
                  <a:path w="514350" h="514350">
                    <a:moveTo>
                      <a:pt x="257124" y="0"/>
                    </a:moveTo>
                    <a:lnTo>
                      <a:pt x="210904" y="4142"/>
                    </a:lnTo>
                    <a:lnTo>
                      <a:pt x="167402" y="16085"/>
                    </a:lnTo>
                    <a:lnTo>
                      <a:pt x="127346" y="35103"/>
                    </a:lnTo>
                    <a:lnTo>
                      <a:pt x="91460" y="60470"/>
                    </a:lnTo>
                    <a:lnTo>
                      <a:pt x="60470" y="91460"/>
                    </a:lnTo>
                    <a:lnTo>
                      <a:pt x="35103" y="127346"/>
                    </a:lnTo>
                    <a:lnTo>
                      <a:pt x="16085" y="167402"/>
                    </a:lnTo>
                    <a:lnTo>
                      <a:pt x="4142" y="210904"/>
                    </a:lnTo>
                    <a:lnTo>
                      <a:pt x="0" y="257124"/>
                    </a:lnTo>
                    <a:lnTo>
                      <a:pt x="4142" y="303344"/>
                    </a:lnTo>
                    <a:lnTo>
                      <a:pt x="16085" y="346845"/>
                    </a:lnTo>
                    <a:lnTo>
                      <a:pt x="35103" y="386902"/>
                    </a:lnTo>
                    <a:lnTo>
                      <a:pt x="60470" y="422788"/>
                    </a:lnTo>
                    <a:lnTo>
                      <a:pt x="91460" y="453777"/>
                    </a:lnTo>
                    <a:lnTo>
                      <a:pt x="127346" y="479144"/>
                    </a:lnTo>
                    <a:lnTo>
                      <a:pt x="167402" y="498162"/>
                    </a:lnTo>
                    <a:lnTo>
                      <a:pt x="210904" y="510105"/>
                    </a:lnTo>
                    <a:lnTo>
                      <a:pt x="257124" y="514248"/>
                    </a:lnTo>
                    <a:lnTo>
                      <a:pt x="303344" y="510105"/>
                    </a:lnTo>
                    <a:lnTo>
                      <a:pt x="346845" y="498162"/>
                    </a:lnTo>
                    <a:lnTo>
                      <a:pt x="386902" y="479144"/>
                    </a:lnTo>
                    <a:lnTo>
                      <a:pt x="422788" y="453777"/>
                    </a:lnTo>
                    <a:lnTo>
                      <a:pt x="453777" y="422788"/>
                    </a:lnTo>
                    <a:lnTo>
                      <a:pt x="479144" y="386902"/>
                    </a:lnTo>
                    <a:lnTo>
                      <a:pt x="498162" y="346845"/>
                    </a:lnTo>
                    <a:lnTo>
                      <a:pt x="510105" y="303344"/>
                    </a:lnTo>
                    <a:lnTo>
                      <a:pt x="514248" y="257124"/>
                    </a:lnTo>
                    <a:lnTo>
                      <a:pt x="510105" y="210904"/>
                    </a:lnTo>
                    <a:lnTo>
                      <a:pt x="498162" y="167402"/>
                    </a:lnTo>
                    <a:lnTo>
                      <a:pt x="479144" y="127346"/>
                    </a:lnTo>
                    <a:lnTo>
                      <a:pt x="453777" y="91460"/>
                    </a:lnTo>
                    <a:lnTo>
                      <a:pt x="422788" y="60470"/>
                    </a:lnTo>
                    <a:lnTo>
                      <a:pt x="386902" y="35103"/>
                    </a:lnTo>
                    <a:lnTo>
                      <a:pt x="346845" y="16085"/>
                    </a:lnTo>
                    <a:lnTo>
                      <a:pt x="303344" y="4142"/>
                    </a:lnTo>
                    <a:lnTo>
                      <a:pt x="257124" y="0"/>
                    </a:lnTo>
                    <a:close/>
                  </a:path>
                </a:pathLst>
              </a:custGeom>
              <a:solidFill>
                <a:srgbClr val="003B6F"/>
              </a:solidFill>
            </p:spPr>
            <p:txBody>
              <a:bodyPr wrap="square" lIns="0" tIns="0" rIns="0" bIns="0" rtlCol="0"/>
              <a:lstStyle/>
              <a:p>
                <a:endParaRPr/>
              </a:p>
            </p:txBody>
          </p:sp>
          <p:sp>
            <p:nvSpPr>
              <p:cNvPr id="10" name="object 10"/>
              <p:cNvSpPr/>
              <p:nvPr/>
            </p:nvSpPr>
            <p:spPr>
              <a:xfrm>
                <a:off x="414182" y="1420045"/>
                <a:ext cx="389255" cy="294005"/>
              </a:xfrm>
              <a:custGeom>
                <a:avLst/>
                <a:gdLst/>
                <a:ahLst/>
                <a:cxnLst/>
                <a:rect l="l" t="t" r="r" b="b"/>
                <a:pathLst>
                  <a:path w="389255" h="294005">
                    <a:moveTo>
                      <a:pt x="31661" y="238772"/>
                    </a:moveTo>
                    <a:lnTo>
                      <a:pt x="20078" y="238772"/>
                    </a:lnTo>
                    <a:lnTo>
                      <a:pt x="13512" y="241452"/>
                    </a:lnTo>
                    <a:lnTo>
                      <a:pt x="2692" y="252171"/>
                    </a:lnTo>
                    <a:lnTo>
                      <a:pt x="0" y="258660"/>
                    </a:lnTo>
                    <a:lnTo>
                      <a:pt x="0" y="273964"/>
                    </a:lnTo>
                    <a:lnTo>
                      <a:pt x="2692" y="280479"/>
                    </a:lnTo>
                    <a:lnTo>
                      <a:pt x="13512" y="291185"/>
                    </a:lnTo>
                    <a:lnTo>
                      <a:pt x="20078" y="293865"/>
                    </a:lnTo>
                    <a:lnTo>
                      <a:pt x="35509" y="293865"/>
                    </a:lnTo>
                    <a:lnTo>
                      <a:pt x="42075" y="291185"/>
                    </a:lnTo>
                    <a:lnTo>
                      <a:pt x="48646" y="284683"/>
                    </a:lnTo>
                    <a:lnTo>
                      <a:pt x="22771" y="284683"/>
                    </a:lnTo>
                    <a:lnTo>
                      <a:pt x="18440" y="282867"/>
                    </a:lnTo>
                    <a:lnTo>
                      <a:pt x="11099" y="275602"/>
                    </a:lnTo>
                    <a:lnTo>
                      <a:pt x="9271" y="271297"/>
                    </a:lnTo>
                    <a:lnTo>
                      <a:pt x="9271" y="261340"/>
                    </a:lnTo>
                    <a:lnTo>
                      <a:pt x="11099" y="257035"/>
                    </a:lnTo>
                    <a:lnTo>
                      <a:pt x="18440" y="249770"/>
                    </a:lnTo>
                    <a:lnTo>
                      <a:pt x="22771" y="247954"/>
                    </a:lnTo>
                    <a:lnTo>
                      <a:pt x="48801" y="247954"/>
                    </a:lnTo>
                    <a:lnTo>
                      <a:pt x="46329" y="245656"/>
                    </a:lnTo>
                    <a:lnTo>
                      <a:pt x="49237" y="241071"/>
                    </a:lnTo>
                    <a:lnTo>
                      <a:pt x="38214" y="241071"/>
                    </a:lnTo>
                    <a:lnTo>
                      <a:pt x="35128" y="239534"/>
                    </a:lnTo>
                    <a:lnTo>
                      <a:pt x="31661" y="238772"/>
                    </a:lnTo>
                    <a:close/>
                  </a:path>
                  <a:path w="389255" h="294005">
                    <a:moveTo>
                      <a:pt x="48801" y="247954"/>
                    </a:moveTo>
                    <a:lnTo>
                      <a:pt x="32816" y="247954"/>
                    </a:lnTo>
                    <a:lnTo>
                      <a:pt x="37160" y="249770"/>
                    </a:lnTo>
                    <a:lnTo>
                      <a:pt x="44500" y="257035"/>
                    </a:lnTo>
                    <a:lnTo>
                      <a:pt x="46329" y="261340"/>
                    </a:lnTo>
                    <a:lnTo>
                      <a:pt x="46329" y="271297"/>
                    </a:lnTo>
                    <a:lnTo>
                      <a:pt x="44500" y="275602"/>
                    </a:lnTo>
                    <a:lnTo>
                      <a:pt x="37160" y="282867"/>
                    </a:lnTo>
                    <a:lnTo>
                      <a:pt x="32816" y="284683"/>
                    </a:lnTo>
                    <a:lnTo>
                      <a:pt x="48646" y="284683"/>
                    </a:lnTo>
                    <a:lnTo>
                      <a:pt x="52895" y="280479"/>
                    </a:lnTo>
                    <a:lnTo>
                      <a:pt x="55587" y="273964"/>
                    </a:lnTo>
                    <a:lnTo>
                      <a:pt x="55587" y="258279"/>
                    </a:lnTo>
                    <a:lnTo>
                      <a:pt x="52501" y="251396"/>
                    </a:lnTo>
                    <a:lnTo>
                      <a:pt x="48801" y="247954"/>
                    </a:lnTo>
                    <a:close/>
                  </a:path>
                  <a:path w="389255" h="294005">
                    <a:moveTo>
                      <a:pt x="128181" y="91846"/>
                    </a:moveTo>
                    <a:lnTo>
                      <a:pt x="112725" y="91846"/>
                    </a:lnTo>
                    <a:lnTo>
                      <a:pt x="106172" y="94513"/>
                    </a:lnTo>
                    <a:lnTo>
                      <a:pt x="95364" y="105232"/>
                    </a:lnTo>
                    <a:lnTo>
                      <a:pt x="92659" y="111734"/>
                    </a:lnTo>
                    <a:lnTo>
                      <a:pt x="92659" y="127800"/>
                    </a:lnTo>
                    <a:lnTo>
                      <a:pt x="95948" y="134696"/>
                    </a:lnTo>
                    <a:lnTo>
                      <a:pt x="102501" y="140042"/>
                    </a:lnTo>
                    <a:lnTo>
                      <a:pt x="38214" y="241071"/>
                    </a:lnTo>
                    <a:lnTo>
                      <a:pt x="49237" y="241071"/>
                    </a:lnTo>
                    <a:lnTo>
                      <a:pt x="110032" y="145211"/>
                    </a:lnTo>
                    <a:lnTo>
                      <a:pt x="132632" y="145211"/>
                    </a:lnTo>
                    <a:lnTo>
                      <a:pt x="135318" y="144068"/>
                    </a:lnTo>
                    <a:lnTo>
                      <a:pt x="140728" y="138328"/>
                    </a:lnTo>
                    <a:lnTo>
                      <a:pt x="157924" y="138328"/>
                    </a:lnTo>
                    <a:lnTo>
                      <a:pt x="157005" y="137756"/>
                    </a:lnTo>
                    <a:lnTo>
                      <a:pt x="115443" y="137756"/>
                    </a:lnTo>
                    <a:lnTo>
                      <a:pt x="111099" y="135940"/>
                    </a:lnTo>
                    <a:lnTo>
                      <a:pt x="103759" y="128663"/>
                    </a:lnTo>
                    <a:lnTo>
                      <a:pt x="101917" y="124371"/>
                    </a:lnTo>
                    <a:lnTo>
                      <a:pt x="101917" y="114414"/>
                    </a:lnTo>
                    <a:lnTo>
                      <a:pt x="103759" y="110109"/>
                    </a:lnTo>
                    <a:lnTo>
                      <a:pt x="111099" y="102844"/>
                    </a:lnTo>
                    <a:lnTo>
                      <a:pt x="115443" y="101015"/>
                    </a:lnTo>
                    <a:lnTo>
                      <a:pt x="141290" y="101015"/>
                    </a:lnTo>
                    <a:lnTo>
                      <a:pt x="134734" y="94513"/>
                    </a:lnTo>
                    <a:lnTo>
                      <a:pt x="128181" y="91846"/>
                    </a:lnTo>
                    <a:close/>
                  </a:path>
                  <a:path w="389255" h="294005">
                    <a:moveTo>
                      <a:pt x="157924" y="138328"/>
                    </a:moveTo>
                    <a:lnTo>
                      <a:pt x="140728" y="138328"/>
                    </a:lnTo>
                    <a:lnTo>
                      <a:pt x="224701" y="191135"/>
                    </a:lnTo>
                    <a:lnTo>
                      <a:pt x="223151" y="194576"/>
                    </a:lnTo>
                    <a:lnTo>
                      <a:pt x="222376" y="198208"/>
                    </a:lnTo>
                    <a:lnTo>
                      <a:pt x="222376" y="209689"/>
                    </a:lnTo>
                    <a:lnTo>
                      <a:pt x="225082" y="216192"/>
                    </a:lnTo>
                    <a:lnTo>
                      <a:pt x="235902" y="226910"/>
                    </a:lnTo>
                    <a:lnTo>
                      <a:pt x="242455" y="229577"/>
                    </a:lnTo>
                    <a:lnTo>
                      <a:pt x="257898" y="229577"/>
                    </a:lnTo>
                    <a:lnTo>
                      <a:pt x="264464" y="226910"/>
                    </a:lnTo>
                    <a:lnTo>
                      <a:pt x="271021" y="220408"/>
                    </a:lnTo>
                    <a:lnTo>
                      <a:pt x="245160" y="220408"/>
                    </a:lnTo>
                    <a:lnTo>
                      <a:pt x="240817" y="218579"/>
                    </a:lnTo>
                    <a:lnTo>
                      <a:pt x="233476" y="211315"/>
                    </a:lnTo>
                    <a:lnTo>
                      <a:pt x="231647" y="207010"/>
                    </a:lnTo>
                    <a:lnTo>
                      <a:pt x="231647" y="197065"/>
                    </a:lnTo>
                    <a:lnTo>
                      <a:pt x="233476" y="192747"/>
                    </a:lnTo>
                    <a:lnTo>
                      <a:pt x="240817" y="185483"/>
                    </a:lnTo>
                    <a:lnTo>
                      <a:pt x="245160" y="183667"/>
                    </a:lnTo>
                    <a:lnTo>
                      <a:pt x="271152" y="183667"/>
                    </a:lnTo>
                    <a:lnTo>
                      <a:pt x="270536" y="183095"/>
                    </a:lnTo>
                    <a:lnTo>
                      <a:pt x="229920" y="183095"/>
                    </a:lnTo>
                    <a:lnTo>
                      <a:pt x="157924" y="138328"/>
                    </a:lnTo>
                    <a:close/>
                  </a:path>
                  <a:path w="389255" h="294005">
                    <a:moveTo>
                      <a:pt x="271152" y="183667"/>
                    </a:moveTo>
                    <a:lnTo>
                      <a:pt x="255206" y="183667"/>
                    </a:lnTo>
                    <a:lnTo>
                      <a:pt x="259549" y="185483"/>
                    </a:lnTo>
                    <a:lnTo>
                      <a:pt x="266890" y="192747"/>
                    </a:lnTo>
                    <a:lnTo>
                      <a:pt x="268706" y="197065"/>
                    </a:lnTo>
                    <a:lnTo>
                      <a:pt x="268706" y="207010"/>
                    </a:lnTo>
                    <a:lnTo>
                      <a:pt x="266890" y="211315"/>
                    </a:lnTo>
                    <a:lnTo>
                      <a:pt x="259549" y="218579"/>
                    </a:lnTo>
                    <a:lnTo>
                      <a:pt x="255206" y="220408"/>
                    </a:lnTo>
                    <a:lnTo>
                      <a:pt x="271021" y="220408"/>
                    </a:lnTo>
                    <a:lnTo>
                      <a:pt x="275272" y="216192"/>
                    </a:lnTo>
                    <a:lnTo>
                      <a:pt x="277977" y="209689"/>
                    </a:lnTo>
                    <a:lnTo>
                      <a:pt x="277977" y="193992"/>
                    </a:lnTo>
                    <a:lnTo>
                      <a:pt x="275082" y="187312"/>
                    </a:lnTo>
                    <a:lnTo>
                      <a:pt x="271152" y="183667"/>
                    </a:lnTo>
                    <a:close/>
                  </a:path>
                  <a:path w="389255" h="294005">
                    <a:moveTo>
                      <a:pt x="254038" y="174485"/>
                    </a:moveTo>
                    <a:lnTo>
                      <a:pt x="242074" y="174485"/>
                    </a:lnTo>
                    <a:lnTo>
                      <a:pt x="235305" y="177355"/>
                    </a:lnTo>
                    <a:lnTo>
                      <a:pt x="229920" y="183095"/>
                    </a:lnTo>
                    <a:lnTo>
                      <a:pt x="270536" y="183095"/>
                    </a:lnTo>
                    <a:lnTo>
                      <a:pt x="269290" y="181940"/>
                    </a:lnTo>
                    <a:lnTo>
                      <a:pt x="272551" y="176784"/>
                    </a:lnTo>
                    <a:lnTo>
                      <a:pt x="261175" y="176784"/>
                    </a:lnTo>
                    <a:lnTo>
                      <a:pt x="257708" y="175247"/>
                    </a:lnTo>
                    <a:lnTo>
                      <a:pt x="254038" y="174485"/>
                    </a:lnTo>
                    <a:close/>
                  </a:path>
                  <a:path w="389255" h="294005">
                    <a:moveTo>
                      <a:pt x="369100" y="0"/>
                    </a:moveTo>
                    <a:lnTo>
                      <a:pt x="353656" y="0"/>
                    </a:lnTo>
                    <a:lnTo>
                      <a:pt x="347091" y="2692"/>
                    </a:lnTo>
                    <a:lnTo>
                      <a:pt x="336283" y="13398"/>
                    </a:lnTo>
                    <a:lnTo>
                      <a:pt x="333578" y="19900"/>
                    </a:lnTo>
                    <a:lnTo>
                      <a:pt x="333578" y="35598"/>
                    </a:lnTo>
                    <a:lnTo>
                      <a:pt x="336664" y="42481"/>
                    </a:lnTo>
                    <a:lnTo>
                      <a:pt x="342849" y="48221"/>
                    </a:lnTo>
                    <a:lnTo>
                      <a:pt x="261175" y="176784"/>
                    </a:lnTo>
                    <a:lnTo>
                      <a:pt x="272551" y="176784"/>
                    </a:lnTo>
                    <a:lnTo>
                      <a:pt x="350951" y="52806"/>
                    </a:lnTo>
                    <a:lnTo>
                      <a:pt x="374732" y="52806"/>
                    </a:lnTo>
                    <a:lnTo>
                      <a:pt x="375666" y="52425"/>
                    </a:lnTo>
                    <a:lnTo>
                      <a:pt x="382230" y="45923"/>
                    </a:lnTo>
                    <a:lnTo>
                      <a:pt x="356349" y="45923"/>
                    </a:lnTo>
                    <a:lnTo>
                      <a:pt x="352005" y="44094"/>
                    </a:lnTo>
                    <a:lnTo>
                      <a:pt x="344665" y="36830"/>
                    </a:lnTo>
                    <a:lnTo>
                      <a:pt x="342849" y="32524"/>
                    </a:lnTo>
                    <a:lnTo>
                      <a:pt x="342849" y="22580"/>
                    </a:lnTo>
                    <a:lnTo>
                      <a:pt x="344665" y="18275"/>
                    </a:lnTo>
                    <a:lnTo>
                      <a:pt x="352005" y="11010"/>
                    </a:lnTo>
                    <a:lnTo>
                      <a:pt x="356349" y="9194"/>
                    </a:lnTo>
                    <a:lnTo>
                      <a:pt x="382230" y="9194"/>
                    </a:lnTo>
                    <a:lnTo>
                      <a:pt x="375666" y="2692"/>
                    </a:lnTo>
                    <a:lnTo>
                      <a:pt x="369100" y="0"/>
                    </a:lnTo>
                    <a:close/>
                  </a:path>
                  <a:path w="389255" h="294005">
                    <a:moveTo>
                      <a:pt x="132632" y="145211"/>
                    </a:moveTo>
                    <a:lnTo>
                      <a:pt x="110032" y="145211"/>
                    </a:lnTo>
                    <a:lnTo>
                      <a:pt x="113512" y="146354"/>
                    </a:lnTo>
                    <a:lnTo>
                      <a:pt x="116979" y="146939"/>
                    </a:lnTo>
                    <a:lnTo>
                      <a:pt x="128574" y="146939"/>
                    </a:lnTo>
                    <a:lnTo>
                      <a:pt x="132632" y="145211"/>
                    </a:lnTo>
                    <a:close/>
                  </a:path>
                  <a:path w="389255" h="294005">
                    <a:moveTo>
                      <a:pt x="141290" y="101015"/>
                    </a:moveTo>
                    <a:lnTo>
                      <a:pt x="125463" y="101015"/>
                    </a:lnTo>
                    <a:lnTo>
                      <a:pt x="129819" y="102844"/>
                    </a:lnTo>
                    <a:lnTo>
                      <a:pt x="137147" y="110109"/>
                    </a:lnTo>
                    <a:lnTo>
                      <a:pt x="138988" y="114414"/>
                    </a:lnTo>
                    <a:lnTo>
                      <a:pt x="138988" y="124371"/>
                    </a:lnTo>
                    <a:lnTo>
                      <a:pt x="137147" y="128663"/>
                    </a:lnTo>
                    <a:lnTo>
                      <a:pt x="129819" y="135940"/>
                    </a:lnTo>
                    <a:lnTo>
                      <a:pt x="125463" y="137756"/>
                    </a:lnTo>
                    <a:lnTo>
                      <a:pt x="157005" y="137756"/>
                    </a:lnTo>
                    <a:lnTo>
                      <a:pt x="145935" y="130873"/>
                    </a:lnTo>
                    <a:lnTo>
                      <a:pt x="147472" y="127038"/>
                    </a:lnTo>
                    <a:lnTo>
                      <a:pt x="148259" y="123215"/>
                    </a:lnTo>
                    <a:lnTo>
                      <a:pt x="148259" y="111734"/>
                    </a:lnTo>
                    <a:lnTo>
                      <a:pt x="145542" y="105232"/>
                    </a:lnTo>
                    <a:lnTo>
                      <a:pt x="141290" y="101015"/>
                    </a:lnTo>
                    <a:close/>
                  </a:path>
                  <a:path w="389255" h="294005">
                    <a:moveTo>
                      <a:pt x="374732" y="52806"/>
                    </a:moveTo>
                    <a:lnTo>
                      <a:pt x="350951" y="52806"/>
                    </a:lnTo>
                    <a:lnTo>
                      <a:pt x="354418" y="54330"/>
                    </a:lnTo>
                    <a:lnTo>
                      <a:pt x="357898" y="55105"/>
                    </a:lnTo>
                    <a:lnTo>
                      <a:pt x="369100" y="55105"/>
                    </a:lnTo>
                    <a:lnTo>
                      <a:pt x="374732" y="52806"/>
                    </a:lnTo>
                    <a:close/>
                  </a:path>
                  <a:path w="389255" h="294005">
                    <a:moveTo>
                      <a:pt x="382230" y="9194"/>
                    </a:moveTo>
                    <a:lnTo>
                      <a:pt x="366395" y="9194"/>
                    </a:lnTo>
                    <a:lnTo>
                      <a:pt x="370738" y="11010"/>
                    </a:lnTo>
                    <a:lnTo>
                      <a:pt x="378079" y="18275"/>
                    </a:lnTo>
                    <a:lnTo>
                      <a:pt x="379907" y="22580"/>
                    </a:lnTo>
                    <a:lnTo>
                      <a:pt x="379907" y="32524"/>
                    </a:lnTo>
                    <a:lnTo>
                      <a:pt x="378079" y="36830"/>
                    </a:lnTo>
                    <a:lnTo>
                      <a:pt x="370738" y="44094"/>
                    </a:lnTo>
                    <a:lnTo>
                      <a:pt x="366395" y="45923"/>
                    </a:lnTo>
                    <a:lnTo>
                      <a:pt x="382230" y="45923"/>
                    </a:lnTo>
                    <a:lnTo>
                      <a:pt x="386473" y="41719"/>
                    </a:lnTo>
                    <a:lnTo>
                      <a:pt x="389178" y="35204"/>
                    </a:lnTo>
                    <a:lnTo>
                      <a:pt x="389178" y="19900"/>
                    </a:lnTo>
                    <a:lnTo>
                      <a:pt x="386473" y="13398"/>
                    </a:lnTo>
                    <a:lnTo>
                      <a:pt x="382230" y="9194"/>
                    </a:lnTo>
                    <a:close/>
                  </a:path>
                </a:pathLst>
              </a:custGeom>
              <a:solidFill>
                <a:srgbClr val="FFFFFF"/>
              </a:solidFill>
            </p:spPr>
            <p:txBody>
              <a:bodyPr wrap="square" lIns="0" tIns="0" rIns="0" bIns="0" rtlCol="0"/>
              <a:lstStyle/>
              <a:p>
                <a:endParaRPr/>
              </a:p>
            </p:txBody>
          </p:sp>
          <p:sp>
            <p:nvSpPr>
              <p:cNvPr id="11" name="object 11"/>
              <p:cNvSpPr txBox="1"/>
              <p:nvPr/>
            </p:nvSpPr>
            <p:spPr>
              <a:xfrm>
                <a:off x="945164" y="1426757"/>
                <a:ext cx="4092575" cy="212879"/>
              </a:xfrm>
              <a:prstGeom prst="rect">
                <a:avLst/>
              </a:prstGeom>
            </p:spPr>
            <p:txBody>
              <a:bodyPr vert="horz" wrap="square" lIns="0" tIns="12700" rIns="0" bIns="0" rtlCol="0">
                <a:spAutoFit/>
              </a:bodyPr>
              <a:lstStyle/>
              <a:p>
                <a:pPr marL="12700">
                  <a:lnSpc>
                    <a:spcPct val="100000"/>
                  </a:lnSpc>
                  <a:spcBef>
                    <a:spcPts val="100"/>
                  </a:spcBef>
                </a:pPr>
                <a:r>
                  <a:rPr sz="1300" b="1" spc="-5" dirty="0">
                    <a:solidFill>
                      <a:srgbClr val="FFFFFF"/>
                    </a:solidFill>
                    <a:latin typeface="Arial Regular"/>
                    <a:cs typeface="Open Sans"/>
                  </a:rPr>
                  <a:t>HOW </a:t>
                </a:r>
                <a:r>
                  <a:rPr sz="1300" b="1" dirty="0">
                    <a:solidFill>
                      <a:srgbClr val="FFFFFF"/>
                    </a:solidFill>
                    <a:latin typeface="Arial Regular"/>
                    <a:cs typeface="Open Sans"/>
                  </a:rPr>
                  <a:t>WILL </a:t>
                </a:r>
                <a:r>
                  <a:rPr sz="1300" b="1" spc="-5" dirty="0">
                    <a:solidFill>
                      <a:srgbClr val="FFFFFF"/>
                    </a:solidFill>
                    <a:latin typeface="Arial Regular"/>
                    <a:cs typeface="Open Sans"/>
                  </a:rPr>
                  <a:t>THE </a:t>
                </a:r>
                <a:r>
                  <a:rPr sz="1300" b="1" dirty="0">
                    <a:solidFill>
                      <a:srgbClr val="FFFFFF"/>
                    </a:solidFill>
                    <a:latin typeface="Arial Regular"/>
                    <a:cs typeface="Open Sans"/>
                  </a:rPr>
                  <a:t>OUTCOMES BE</a:t>
                </a:r>
                <a:r>
                  <a:rPr sz="1300" b="1" spc="-80" dirty="0">
                    <a:solidFill>
                      <a:srgbClr val="FFFFFF"/>
                    </a:solidFill>
                    <a:latin typeface="Arial Regular"/>
                    <a:cs typeface="Open Sans"/>
                  </a:rPr>
                  <a:t> </a:t>
                </a:r>
                <a:r>
                  <a:rPr sz="1300" b="1" spc="-5" dirty="0">
                    <a:solidFill>
                      <a:srgbClr val="FFFFFF"/>
                    </a:solidFill>
                    <a:latin typeface="Arial Regular"/>
                    <a:cs typeface="Open Sans"/>
                  </a:rPr>
                  <a:t>DISSEMINATED?</a:t>
                </a:r>
                <a:endParaRPr sz="1300" b="1" dirty="0">
                  <a:latin typeface="Arial Regular"/>
                  <a:cs typeface="Open Sans"/>
                </a:endParaRPr>
              </a:p>
            </p:txBody>
          </p:sp>
        </p:grpSp>
        <p:sp>
          <p:nvSpPr>
            <p:cNvPr id="47" name="object 34"/>
            <p:cNvSpPr txBox="1"/>
            <p:nvPr/>
          </p:nvSpPr>
          <p:spPr>
            <a:xfrm>
              <a:off x="221125" y="4070175"/>
              <a:ext cx="7188659" cy="874598"/>
            </a:xfrm>
            <a:prstGeom prst="rect">
              <a:avLst/>
            </a:prstGeom>
          </p:spPr>
          <p:txBody>
            <a:bodyPr vert="horz" wrap="square" lIns="0" tIns="12700" rIns="0" bIns="0" rtlCol="0">
              <a:spAutoFit/>
            </a:bodyPr>
            <a:lstStyle/>
            <a:p>
              <a:pPr marL="184150" marR="5080" indent="-171450" algn="just">
                <a:lnSpc>
                  <a:spcPct val="100000"/>
                </a:lnSpc>
                <a:spcBef>
                  <a:spcPts val="1200"/>
                </a:spcBef>
                <a:buFont typeface="Arial" panose="020B0604020202020204" pitchFamily="34" charset="0"/>
                <a:buChar char="•"/>
              </a:pPr>
              <a:r>
                <a:rPr lang="en-GB" sz="1200" spc="-5" dirty="0">
                  <a:solidFill>
                    <a:srgbClr val="231F20"/>
                  </a:solidFill>
                  <a:latin typeface="Arial Regular"/>
                  <a:cs typeface="Open Sans"/>
                </a:rPr>
                <a:t>Presentation at the British Pharmacological Society Annual Meeting in December 2018.</a:t>
              </a:r>
            </a:p>
            <a:p>
              <a:pPr marL="184150" marR="5080" indent="-171450" algn="just">
                <a:lnSpc>
                  <a:spcPct val="100000"/>
                </a:lnSpc>
                <a:spcBef>
                  <a:spcPts val="1200"/>
                </a:spcBef>
                <a:buFont typeface="Arial" panose="020B0604020202020204" pitchFamily="34" charset="0"/>
                <a:buChar char="•"/>
              </a:pPr>
              <a:r>
                <a:rPr lang="en-GB" sz="1200" spc="-5" dirty="0">
                  <a:solidFill>
                    <a:srgbClr val="231F20"/>
                  </a:solidFill>
                  <a:latin typeface="Arial Regular"/>
                  <a:cs typeface="Open Sans"/>
                </a:rPr>
                <a:t>Manuscript in preparation for submission to high impact, peer-reviewed journal in 2019.</a:t>
              </a:r>
            </a:p>
            <a:p>
              <a:pPr marL="184150" marR="5080" indent="-171450" algn="just">
                <a:lnSpc>
                  <a:spcPct val="100000"/>
                </a:lnSpc>
                <a:spcBef>
                  <a:spcPts val="1200"/>
                </a:spcBef>
                <a:buFont typeface="Arial" panose="020B0604020202020204" pitchFamily="34" charset="0"/>
                <a:buChar char="•"/>
              </a:pPr>
              <a:r>
                <a:rPr lang="en-GB" sz="1200" spc="-5" dirty="0">
                  <a:solidFill>
                    <a:srgbClr val="231F20"/>
                  </a:solidFill>
                  <a:latin typeface="Arial Regular"/>
                  <a:cs typeface="Open Sans"/>
                </a:rPr>
                <a:t>Patient and staff engagement events at the Beatson West of Scotland Cancer Centre.</a:t>
              </a:r>
              <a:endParaRPr sz="1200" dirty="0">
                <a:latin typeface="Arial Regular"/>
                <a:cs typeface="Open Sans"/>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3339</TotalTime>
  <Words>1070</Words>
  <Application>Microsoft Office PowerPoint</Application>
  <PresentationFormat>Custom</PresentationFormat>
  <Paragraphs>65</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Arial Bold</vt:lpstr>
      <vt:lpstr>Arial Regular</vt:lpstr>
      <vt:lpstr>Calibri</vt:lpstr>
      <vt:lpstr>Open Sans</vt:lpstr>
      <vt:lpstr>OpenSans-Semibold</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CSO_Template_Alt_Cover</dc:title>
  <dc:creator>Simpson J (Julie)</dc:creator>
  <cp:lastModifiedBy>Simpson J (Julie)</cp:lastModifiedBy>
  <cp:revision>82</cp:revision>
  <cp:lastPrinted>2018-12-28T13:47:26Z</cp:lastPrinted>
  <dcterms:created xsi:type="dcterms:W3CDTF">2018-05-10T23:12:44Z</dcterms:created>
  <dcterms:modified xsi:type="dcterms:W3CDTF">2019-03-26T10:58:57Z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Illustrator CC 22.1 (Macintosh)</vt:lpwstr>
  </property>
  <property fmtid="{D5CDD505-2E9C-101B-9397-08002B2CF9AE}" pid="4" name="LastSaved">
    <vt:filetime>2018-05-10T00:00:00Z</vt:filetime>
  </property>
</Properties>
</file>